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9" r:id="rId2"/>
    <p:sldId id="256" r:id="rId3"/>
    <p:sldId id="257" r:id="rId4"/>
    <p:sldId id="265" r:id="rId5"/>
    <p:sldId id="266" r:id="rId6"/>
    <p:sldId id="261" r:id="rId7"/>
    <p:sldId id="267" r:id="rId8"/>
    <p:sldId id="283" r:id="rId9"/>
    <p:sldId id="287" r:id="rId10"/>
    <p:sldId id="292" r:id="rId11"/>
    <p:sldId id="288" r:id="rId12"/>
    <p:sldId id="294" r:id="rId13"/>
    <p:sldId id="289" r:id="rId14"/>
    <p:sldId id="299" r:id="rId15"/>
    <p:sldId id="300" r:id="rId16"/>
    <p:sldId id="301" r:id="rId17"/>
    <p:sldId id="302" r:id="rId18"/>
    <p:sldId id="290" r:id="rId19"/>
    <p:sldId id="295" r:id="rId20"/>
    <p:sldId id="268" r:id="rId21"/>
    <p:sldId id="262" r:id="rId22"/>
    <p:sldId id="270" r:id="rId23"/>
    <p:sldId id="263" r:id="rId24"/>
    <p:sldId id="271" r:id="rId25"/>
    <p:sldId id="272" r:id="rId26"/>
    <p:sldId id="264" r:id="rId27"/>
    <p:sldId id="273" r:id="rId28"/>
    <p:sldId id="274" r:id="rId29"/>
    <p:sldId id="275" r:id="rId30"/>
    <p:sldId id="276" r:id="rId31"/>
    <p:sldId id="277" r:id="rId32"/>
    <p:sldId id="278" r:id="rId33"/>
    <p:sldId id="296" r:id="rId34"/>
    <p:sldId id="297" r:id="rId35"/>
    <p:sldId id="280" r:id="rId36"/>
    <p:sldId id="281" r:id="rId37"/>
    <p:sldId id="298" r:id="rId38"/>
    <p:sldId id="260" r:id="rId39"/>
  </p:sldIdLst>
  <p:sldSz cx="9144000" cy="6858000" type="screen4x3"/>
  <p:notesSz cx="6858000" cy="9144000"/>
  <p:embeddedFontLst>
    <p:embeddedFont>
      <p:font typeface="맑은 고딕" pitchFamily="50" charset="-127"/>
      <p:regular r:id="rId41"/>
      <p:bold r:id="rId42"/>
    </p:embeddedFont>
    <p:embeddedFont>
      <p:font typeface="HY엽서M" pitchFamily="18" charset="-127"/>
      <p:regular r:id="rId43"/>
    </p:embeddedFont>
    <p:embeddedFont>
      <p:font typeface="HY그래픽" pitchFamily="18" charset="-127"/>
      <p:regular r:id="rId44"/>
    </p:embeddedFont>
    <p:embeddedFont>
      <p:font typeface="HY동녘B" pitchFamily="18" charset="-127"/>
      <p:regular r:id="rId45"/>
    </p:embeddedFont>
    <p:embeddedFont>
      <p:font typeface="HY목판L" pitchFamily="18" charset="-127"/>
      <p:regular r:id="rId46"/>
    </p:embeddedFont>
    <p:embeddedFont>
      <p:font typeface="HY수평선B" pitchFamily="18" charset="-127"/>
      <p:regular r:id="rId47"/>
    </p:embeddedFont>
    <p:embeddedFont>
      <p:font typeface="휴먼둥근헤드라인" pitchFamily="18" charset="-127"/>
      <p:regular r:id="rId48"/>
    </p:embeddedFont>
    <p:embeddedFont>
      <p:font typeface="HY동녘M" pitchFamily="18" charset="-127"/>
      <p:regular r:id="rId49"/>
    </p:embeddedFont>
    <p:embeddedFont>
      <p:font typeface="HY바다M" pitchFamily="18" charset="-127"/>
      <p:regular r:id="rId5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76B7D"/>
    <a:srgbClr val="3EA6C2"/>
    <a:srgbClr val="A6D5E4"/>
    <a:srgbClr val="3898B2"/>
    <a:srgbClr val="76C0D4"/>
    <a:srgbClr val="79C1D5"/>
    <a:srgbClr val="19434F"/>
    <a:srgbClr val="CCE7F0"/>
    <a:srgbClr val="000000"/>
    <a:srgbClr val="3185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51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448C4-5F0C-4CC2-AF89-CB1CCDC2DEB1}" type="doc">
      <dgm:prSet loTypeId="urn:microsoft.com/office/officeart/2005/8/layout/arrow2" loCatId="process" qsTypeId="urn:microsoft.com/office/officeart/2005/8/quickstyle/3d9" qsCatId="3D" csTypeId="urn:microsoft.com/office/officeart/2005/8/colors/accent3_4" csCatId="accent3" phldr="1"/>
      <dgm:spPr/>
    </dgm:pt>
    <dgm:pt modelId="{D5322CAF-F169-4B6F-A57F-A28B02EE72CB}">
      <dgm:prSet phldrT="[텍스트]" custT="1"/>
      <dgm:spPr/>
      <dgm:t>
        <a:bodyPr anchor="ctr" anchorCtr="0"/>
        <a:lstStyle/>
        <a:p>
          <a:pPr latinLnBrk="1"/>
          <a:r>
            <a:rPr lang="en-US" altLang="ko-KR" sz="3600" b="1" dirty="0" smtClean="0">
              <a:solidFill>
                <a:schemeClr val="accent2">
                  <a:lumMod val="75000"/>
                </a:schemeClr>
              </a:solidFill>
              <a:latin typeface="HY목판L" pitchFamily="18" charset="-127"/>
              <a:ea typeface="HY목판L" pitchFamily="18" charset="-127"/>
            </a:rPr>
            <a:t>2013</a:t>
          </a:r>
        </a:p>
      </dgm:t>
    </dgm:pt>
    <dgm:pt modelId="{D929EF78-8F83-4FE3-AA12-C91C5C66A347}" type="parTrans" cxnId="{679AB74D-6545-44D3-91FC-78EDF85FDBF7}">
      <dgm:prSet/>
      <dgm:spPr/>
      <dgm:t>
        <a:bodyPr/>
        <a:lstStyle/>
        <a:p>
          <a:pPr latinLnBrk="1"/>
          <a:endParaRPr lang="ko-KR" altLang="en-US"/>
        </a:p>
      </dgm:t>
    </dgm:pt>
    <dgm:pt modelId="{C486000F-E019-460C-843B-304D287203AE}" type="sibTrans" cxnId="{679AB74D-6545-44D3-91FC-78EDF85FDBF7}">
      <dgm:prSet/>
      <dgm:spPr/>
      <dgm:t>
        <a:bodyPr/>
        <a:lstStyle/>
        <a:p>
          <a:pPr latinLnBrk="1"/>
          <a:endParaRPr lang="ko-KR" altLang="en-US"/>
        </a:p>
      </dgm:t>
    </dgm:pt>
    <dgm:pt modelId="{08005811-697D-4CCE-A353-155F251FA6E1}">
      <dgm:prSet phldrT="[텍스트]" custT="1"/>
      <dgm:spPr/>
      <dgm:t>
        <a:bodyPr anchor="ctr" anchorCtr="0"/>
        <a:lstStyle/>
        <a:p>
          <a:pPr algn="ctr" latinLnBrk="1"/>
          <a:r>
            <a:rPr lang="en-US" altLang="ko-KR" sz="3200" b="1" dirty="0" smtClean="0">
              <a:latin typeface="HY엽서M" pitchFamily="18" charset="-127"/>
              <a:ea typeface="HY엽서M" pitchFamily="18" charset="-127"/>
            </a:rPr>
            <a:t>2012</a:t>
          </a:r>
          <a:endParaRPr lang="ko-KR" altLang="en-US" sz="3200" b="1" dirty="0">
            <a:latin typeface="HY엽서M" pitchFamily="18" charset="-127"/>
            <a:ea typeface="HY엽서M" pitchFamily="18" charset="-127"/>
          </a:endParaRPr>
        </a:p>
      </dgm:t>
    </dgm:pt>
    <dgm:pt modelId="{271A525F-F04A-468B-AC98-DA7AD65DD5C8}" type="sibTrans" cxnId="{14EAFE0B-5388-4B2E-9E4F-A55E437567F3}">
      <dgm:prSet/>
      <dgm:spPr/>
      <dgm:t>
        <a:bodyPr/>
        <a:lstStyle/>
        <a:p>
          <a:pPr latinLnBrk="1"/>
          <a:endParaRPr lang="ko-KR" altLang="en-US"/>
        </a:p>
      </dgm:t>
    </dgm:pt>
    <dgm:pt modelId="{DC739E6F-F675-4A65-B413-6FE73A70FF8C}" type="parTrans" cxnId="{14EAFE0B-5388-4B2E-9E4F-A55E437567F3}">
      <dgm:prSet/>
      <dgm:spPr/>
      <dgm:t>
        <a:bodyPr/>
        <a:lstStyle/>
        <a:p>
          <a:pPr latinLnBrk="1"/>
          <a:endParaRPr lang="ko-KR" altLang="en-US"/>
        </a:p>
      </dgm:t>
    </dgm:pt>
    <dgm:pt modelId="{01EC43DB-CAA4-4172-A335-BF15F206A5C9}">
      <dgm:prSet phldrT="[텍스트]" custT="1"/>
      <dgm:spPr/>
      <dgm:t>
        <a:bodyPr anchor="ctr" anchorCtr="0"/>
        <a:lstStyle/>
        <a:p>
          <a:pPr algn="ctr" latinLnBrk="1"/>
          <a:r>
            <a:rPr lang="en-US" altLang="ko-KR" sz="3200" b="1" dirty="0" smtClean="0">
              <a:latin typeface="HY엽서M" pitchFamily="18" charset="-127"/>
              <a:ea typeface="HY엽서M" pitchFamily="18" charset="-127"/>
            </a:rPr>
            <a:t>2009</a:t>
          </a:r>
          <a:endParaRPr lang="ko-KR" altLang="en-US" sz="3200" b="1" dirty="0">
            <a:latin typeface="HY엽서M" pitchFamily="18" charset="-127"/>
            <a:ea typeface="HY엽서M" pitchFamily="18" charset="-127"/>
          </a:endParaRPr>
        </a:p>
      </dgm:t>
    </dgm:pt>
    <dgm:pt modelId="{948DCA11-ACDA-4F83-B21A-38EBFFF79669}" type="sibTrans" cxnId="{B1822E34-5951-4D1E-AB60-996185DFF475}">
      <dgm:prSet/>
      <dgm:spPr/>
      <dgm:t>
        <a:bodyPr/>
        <a:lstStyle/>
        <a:p>
          <a:pPr latinLnBrk="1"/>
          <a:endParaRPr lang="ko-KR" altLang="en-US"/>
        </a:p>
      </dgm:t>
    </dgm:pt>
    <dgm:pt modelId="{221C02BE-EA9F-4FB7-9535-4E5A2F1DAD38}" type="parTrans" cxnId="{B1822E34-5951-4D1E-AB60-996185DFF475}">
      <dgm:prSet/>
      <dgm:spPr/>
      <dgm:t>
        <a:bodyPr/>
        <a:lstStyle/>
        <a:p>
          <a:pPr latinLnBrk="1"/>
          <a:endParaRPr lang="ko-KR" altLang="en-US"/>
        </a:p>
      </dgm:t>
    </dgm:pt>
    <dgm:pt modelId="{B1A92469-2265-4309-877A-8E775E176D5B}" type="pres">
      <dgm:prSet presAssocID="{27E448C4-5F0C-4CC2-AF89-CB1CCDC2DEB1}" presName="arrowDiagram" presStyleCnt="0">
        <dgm:presLayoutVars>
          <dgm:chMax val="5"/>
          <dgm:dir/>
          <dgm:resizeHandles val="exact"/>
        </dgm:presLayoutVars>
      </dgm:prSet>
      <dgm:spPr/>
    </dgm:pt>
    <dgm:pt modelId="{08C97BF8-80B8-4F95-A292-8CD976231C84}" type="pres">
      <dgm:prSet presAssocID="{27E448C4-5F0C-4CC2-AF89-CB1CCDC2DEB1}" presName="arrow" presStyleLbl="bgShp" presStyleIdx="0" presStyleCnt="1" custLinFactNeighborX="648" custLinFactNeighborY="9666"/>
      <dgm:spPr/>
      <dgm:t>
        <a:bodyPr/>
        <a:lstStyle/>
        <a:p>
          <a:pPr latinLnBrk="1"/>
          <a:endParaRPr lang="ko-KR" altLang="en-US"/>
        </a:p>
      </dgm:t>
    </dgm:pt>
    <dgm:pt modelId="{C27979CA-4782-4251-8E22-3D6025764D40}" type="pres">
      <dgm:prSet presAssocID="{27E448C4-5F0C-4CC2-AF89-CB1CCDC2DEB1}" presName="arrowDiagram3" presStyleCnt="0"/>
      <dgm:spPr/>
    </dgm:pt>
    <dgm:pt modelId="{737A23AF-3F6B-4292-9D6C-28F1193CED8F}" type="pres">
      <dgm:prSet presAssocID="{01EC43DB-CAA4-4172-A335-BF15F206A5C9}" presName="bullet3a" presStyleLbl="node1" presStyleIdx="0" presStyleCnt="3" custLinFactY="22503" custLinFactNeighborY="100000"/>
      <dgm:spPr/>
    </dgm:pt>
    <dgm:pt modelId="{EFBB1425-6D3E-4825-9170-951E2B929C0E}" type="pres">
      <dgm:prSet presAssocID="{01EC43DB-CAA4-4172-A335-BF15F206A5C9}" presName="textBox3a" presStyleLbl="revTx" presStyleIdx="0" presStyleCnt="3" custScaleY="53220" custLinFactNeighborX="-18642" custLinFactNeighborY="130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1D2BF-CAF3-471F-9FEC-58FEBC54925A}" type="pres">
      <dgm:prSet presAssocID="{08005811-697D-4CCE-A353-155F251FA6E1}" presName="bullet3b" presStyleLbl="node1" presStyleIdx="1" presStyleCnt="3" custLinFactNeighborX="-79470" custLinFactNeighborY="95233"/>
      <dgm:spPr/>
    </dgm:pt>
    <dgm:pt modelId="{6109AF11-092C-4227-96B7-40F6790ED021}" type="pres">
      <dgm:prSet presAssocID="{08005811-697D-4CCE-A353-155F251FA6E1}" presName="textBox3b" presStyleLbl="revTx" presStyleIdx="1" presStyleCnt="3" custScaleY="32511" custLinFactNeighborX="-41135" custLinFactNeighborY="-61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293448-EF74-438D-BBAF-EE1FD7B66614}" type="pres">
      <dgm:prSet presAssocID="{D5322CAF-F169-4B6F-A57F-A28B02EE72CB}" presName="bullet3c" presStyleLbl="node1" presStyleIdx="2" presStyleCnt="3" custLinFactNeighborY="39300"/>
      <dgm:spPr>
        <a:solidFill>
          <a:schemeClr val="accent2">
            <a:lumMod val="75000"/>
          </a:schemeClr>
        </a:solidFill>
      </dgm:spPr>
    </dgm:pt>
    <dgm:pt modelId="{DA83D223-B57E-4E65-9CFC-5B50AA8782BA}" type="pres">
      <dgm:prSet presAssocID="{D5322CAF-F169-4B6F-A57F-A28B02EE72CB}" presName="textBox3c" presStyleLbl="revTx" presStyleIdx="2" presStyleCnt="3" custScaleX="100006" custScaleY="40572" custLinFactNeighborX="-30337" custLinFactNeighborY="-139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B3C4450-7BE4-479F-AA5B-2E0C32E3A0F9}" type="presOf" srcId="{08005811-697D-4CCE-A353-155F251FA6E1}" destId="{6109AF11-092C-4227-96B7-40F6790ED021}" srcOrd="0" destOrd="0" presId="urn:microsoft.com/office/officeart/2005/8/layout/arrow2"/>
    <dgm:cxn modelId="{679AB74D-6545-44D3-91FC-78EDF85FDBF7}" srcId="{27E448C4-5F0C-4CC2-AF89-CB1CCDC2DEB1}" destId="{D5322CAF-F169-4B6F-A57F-A28B02EE72CB}" srcOrd="2" destOrd="0" parTransId="{D929EF78-8F83-4FE3-AA12-C91C5C66A347}" sibTransId="{C486000F-E019-460C-843B-304D287203AE}"/>
    <dgm:cxn modelId="{459CA55A-636D-40A4-AA58-A5DF919A6BFA}" type="presOf" srcId="{27E448C4-5F0C-4CC2-AF89-CB1CCDC2DEB1}" destId="{B1A92469-2265-4309-877A-8E775E176D5B}" srcOrd="0" destOrd="0" presId="urn:microsoft.com/office/officeart/2005/8/layout/arrow2"/>
    <dgm:cxn modelId="{A1DF340A-069A-4F0C-95D0-9474D856192F}" type="presOf" srcId="{D5322CAF-F169-4B6F-A57F-A28B02EE72CB}" destId="{DA83D223-B57E-4E65-9CFC-5B50AA8782BA}" srcOrd="0" destOrd="0" presId="urn:microsoft.com/office/officeart/2005/8/layout/arrow2"/>
    <dgm:cxn modelId="{14EAFE0B-5388-4B2E-9E4F-A55E437567F3}" srcId="{27E448C4-5F0C-4CC2-AF89-CB1CCDC2DEB1}" destId="{08005811-697D-4CCE-A353-155F251FA6E1}" srcOrd="1" destOrd="0" parTransId="{DC739E6F-F675-4A65-B413-6FE73A70FF8C}" sibTransId="{271A525F-F04A-468B-AC98-DA7AD65DD5C8}"/>
    <dgm:cxn modelId="{B1822E34-5951-4D1E-AB60-996185DFF475}" srcId="{27E448C4-5F0C-4CC2-AF89-CB1CCDC2DEB1}" destId="{01EC43DB-CAA4-4172-A335-BF15F206A5C9}" srcOrd="0" destOrd="0" parTransId="{221C02BE-EA9F-4FB7-9535-4E5A2F1DAD38}" sibTransId="{948DCA11-ACDA-4F83-B21A-38EBFFF79669}"/>
    <dgm:cxn modelId="{D1AC6CA6-8041-463B-8B82-C217C5E08FF2}" type="presOf" srcId="{01EC43DB-CAA4-4172-A335-BF15F206A5C9}" destId="{EFBB1425-6D3E-4825-9170-951E2B929C0E}" srcOrd="0" destOrd="0" presId="urn:microsoft.com/office/officeart/2005/8/layout/arrow2"/>
    <dgm:cxn modelId="{8B391762-5A8A-4B6B-ACAF-58FEFF436469}" type="presParOf" srcId="{B1A92469-2265-4309-877A-8E775E176D5B}" destId="{08C97BF8-80B8-4F95-A292-8CD976231C84}" srcOrd="0" destOrd="0" presId="urn:microsoft.com/office/officeart/2005/8/layout/arrow2"/>
    <dgm:cxn modelId="{C8495FD1-EFDC-45CA-9002-BB2385183833}" type="presParOf" srcId="{B1A92469-2265-4309-877A-8E775E176D5B}" destId="{C27979CA-4782-4251-8E22-3D6025764D40}" srcOrd="1" destOrd="0" presId="urn:microsoft.com/office/officeart/2005/8/layout/arrow2"/>
    <dgm:cxn modelId="{A8BF7881-D137-4748-9E0C-EC9012B01C79}" type="presParOf" srcId="{C27979CA-4782-4251-8E22-3D6025764D40}" destId="{737A23AF-3F6B-4292-9D6C-28F1193CED8F}" srcOrd="0" destOrd="0" presId="urn:microsoft.com/office/officeart/2005/8/layout/arrow2"/>
    <dgm:cxn modelId="{5F82B7D1-A979-426B-AA34-DAA164B77983}" type="presParOf" srcId="{C27979CA-4782-4251-8E22-3D6025764D40}" destId="{EFBB1425-6D3E-4825-9170-951E2B929C0E}" srcOrd="1" destOrd="0" presId="urn:microsoft.com/office/officeart/2005/8/layout/arrow2"/>
    <dgm:cxn modelId="{322C9563-C28D-4BA1-A481-A4AA00C68113}" type="presParOf" srcId="{C27979CA-4782-4251-8E22-3D6025764D40}" destId="{C1E1D2BF-CAF3-471F-9FEC-58FEBC54925A}" srcOrd="2" destOrd="0" presId="urn:microsoft.com/office/officeart/2005/8/layout/arrow2"/>
    <dgm:cxn modelId="{A222CFD2-243A-4DD3-9148-186D68D69A68}" type="presParOf" srcId="{C27979CA-4782-4251-8E22-3D6025764D40}" destId="{6109AF11-092C-4227-96B7-40F6790ED021}" srcOrd="3" destOrd="0" presId="urn:microsoft.com/office/officeart/2005/8/layout/arrow2"/>
    <dgm:cxn modelId="{CD6BB8D7-4FA1-4A6D-939A-C33647EA0511}" type="presParOf" srcId="{C27979CA-4782-4251-8E22-3D6025764D40}" destId="{43293448-EF74-438D-BBAF-EE1FD7B66614}" srcOrd="4" destOrd="0" presId="urn:microsoft.com/office/officeart/2005/8/layout/arrow2"/>
    <dgm:cxn modelId="{433E85C8-17DB-4944-985D-4B247B9B9656}" type="presParOf" srcId="{C27979CA-4782-4251-8E22-3D6025764D40}" destId="{DA83D223-B57E-4E65-9CFC-5B50AA8782B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97BF8-80B8-4F95-A292-8CD976231C84}">
      <dsp:nvSpPr>
        <dsp:cNvPr id="0" name=""/>
        <dsp:cNvSpPr/>
      </dsp:nvSpPr>
      <dsp:spPr>
        <a:xfrm>
          <a:off x="0" y="714736"/>
          <a:ext cx="6884838" cy="43030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A23AF-3F6B-4292-9D6C-28F1193CED8F}">
      <dsp:nvSpPr>
        <dsp:cNvPr id="0" name=""/>
        <dsp:cNvSpPr/>
      </dsp:nvSpPr>
      <dsp:spPr>
        <a:xfrm>
          <a:off x="874374" y="3546602"/>
          <a:ext cx="179005" cy="17900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BB1425-6D3E-4825-9170-951E2B929C0E}">
      <dsp:nvSpPr>
        <dsp:cNvPr id="0" name=""/>
        <dsp:cNvSpPr/>
      </dsp:nvSpPr>
      <dsp:spPr>
        <a:xfrm>
          <a:off x="664828" y="3869628"/>
          <a:ext cx="1604167" cy="66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51" tIns="0" rIns="0" bIns="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dirty="0" smtClean="0">
              <a:latin typeface="HY엽서M" pitchFamily="18" charset="-127"/>
              <a:ea typeface="HY엽서M" pitchFamily="18" charset="-127"/>
            </a:rPr>
            <a:t>2009</a:t>
          </a:r>
          <a:endParaRPr lang="ko-KR" altLang="en-US" sz="3200" b="1" kern="1200" dirty="0">
            <a:latin typeface="HY엽서M" pitchFamily="18" charset="-127"/>
            <a:ea typeface="HY엽서M" pitchFamily="18" charset="-127"/>
          </a:endParaRPr>
        </a:p>
      </dsp:txBody>
      <dsp:txXfrm>
        <a:off x="664828" y="3869628"/>
        <a:ext cx="1604167" cy="661830"/>
      </dsp:txXfrm>
    </dsp:sp>
    <dsp:sp modelId="{C1E1D2BF-CAF3-471F-9FEC-58FEBC54925A}">
      <dsp:nvSpPr>
        <dsp:cNvPr id="0" name=""/>
        <dsp:cNvSpPr/>
      </dsp:nvSpPr>
      <dsp:spPr>
        <a:xfrm>
          <a:off x="2197289" y="2465915"/>
          <a:ext cx="323587" cy="323587"/>
        </a:xfrm>
        <a:prstGeom prst="ellipse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9AF11-092C-4227-96B7-40F6790ED021}">
      <dsp:nvSpPr>
        <dsp:cNvPr id="0" name=""/>
        <dsp:cNvSpPr/>
      </dsp:nvSpPr>
      <dsp:spPr>
        <a:xfrm>
          <a:off x="1936539" y="2964578"/>
          <a:ext cx="1652361" cy="761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62" tIns="0" rIns="0" bIns="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dirty="0" smtClean="0">
              <a:latin typeface="HY엽서M" pitchFamily="18" charset="-127"/>
              <a:ea typeface="HY엽서M" pitchFamily="18" charset="-127"/>
            </a:rPr>
            <a:t>2012</a:t>
          </a:r>
          <a:endParaRPr lang="ko-KR" altLang="en-US" sz="3200" b="1" kern="1200" dirty="0">
            <a:latin typeface="HY엽서M" pitchFamily="18" charset="-127"/>
            <a:ea typeface="HY엽서M" pitchFamily="18" charset="-127"/>
          </a:endParaRPr>
        </a:p>
      </dsp:txBody>
      <dsp:txXfrm>
        <a:off x="1936539" y="2964578"/>
        <a:ext cx="1652361" cy="761032"/>
      </dsp:txXfrm>
    </dsp:sp>
    <dsp:sp modelId="{43293448-EF74-438D-BBAF-EE1FD7B66614}">
      <dsp:nvSpPr>
        <dsp:cNvPr id="0" name=""/>
        <dsp:cNvSpPr/>
      </dsp:nvSpPr>
      <dsp:spPr>
        <a:xfrm>
          <a:off x="4354660" y="1621906"/>
          <a:ext cx="447514" cy="44751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3D223-B57E-4E65-9CFC-5B50AA8782BA}">
      <dsp:nvSpPr>
        <dsp:cNvPr id="0" name=""/>
        <dsp:cNvSpPr/>
      </dsp:nvSpPr>
      <dsp:spPr>
        <a:xfrm>
          <a:off x="4077090" y="2141438"/>
          <a:ext cx="1652460" cy="1213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129" tIns="0" rIns="0" bIns="0" numCol="1" spcCol="1270" anchor="ctr" anchorCtr="0">
          <a:noAutofit/>
          <a:sp3d extrusionH="28000" prstMaterial="matte"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>
              <a:solidFill>
                <a:schemeClr val="accent2">
                  <a:lumMod val="75000"/>
                </a:schemeClr>
              </a:solidFill>
              <a:latin typeface="HY목판L" pitchFamily="18" charset="-127"/>
              <a:ea typeface="HY목판L" pitchFamily="18" charset="-127"/>
            </a:rPr>
            <a:t>2013</a:t>
          </a:r>
        </a:p>
      </dsp:txBody>
      <dsp:txXfrm>
        <a:off x="4077090" y="2141438"/>
        <a:ext cx="1652460" cy="1213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F610A-4CD9-4504-A5F5-6375DE5EAC80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FAD24-034A-4150-B900-E53A2BED6B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1976-30C4-44A4-96F1-8D7237BCACC4}" type="datetimeFigureOut">
              <a:rPr lang="ko-KR" altLang="en-US" smtClean="0"/>
              <a:pPr/>
              <a:t>2014-07-31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B84E-804D-451F-BD17-5ED89CDE2D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med.mfds.go.k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/>
        </p:nvSpPr>
        <p:spPr>
          <a:xfrm>
            <a:off x="-684076" y="2744924"/>
            <a:ext cx="1368152" cy="1368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-756592" y="-978096"/>
            <a:ext cx="4168080" cy="4263080"/>
            <a:chOff x="-756592" y="-978096"/>
            <a:chExt cx="4168080" cy="4263080"/>
          </a:xfrm>
        </p:grpSpPr>
        <p:sp>
          <p:nvSpPr>
            <p:cNvPr id="13" name="타원 12"/>
            <p:cNvSpPr/>
            <p:nvPr/>
          </p:nvSpPr>
          <p:spPr>
            <a:xfrm>
              <a:off x="-756592" y="-978096"/>
              <a:ext cx="4168080" cy="4168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-612576" y="-531440"/>
              <a:ext cx="3816424" cy="38164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179512" y="225152"/>
              <a:ext cx="2843808" cy="2843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539552" y="616496"/>
              <a:ext cx="2115344" cy="211534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타원 13"/>
          <p:cNvSpPr/>
          <p:nvPr/>
        </p:nvSpPr>
        <p:spPr>
          <a:xfrm>
            <a:off x="4175956" y="404664"/>
            <a:ext cx="792088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652120" y="908720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732240" y="548680"/>
            <a:ext cx="288032" cy="2880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8460432" y="5877272"/>
            <a:ext cx="360040" cy="3600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683568" y="3789040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796136" y="5642084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spc="-50" dirty="0" smtClean="0">
                <a:solidFill>
                  <a:srgbClr val="283214">
                    <a:alpha val="94000"/>
                  </a:srgbClr>
                </a:solidFill>
                <a:latin typeface="아리따B" pitchFamily="18" charset="-127"/>
                <a:ea typeface="아리따B" pitchFamily="18" charset="-127"/>
              </a:rPr>
              <a:t>의료기기관리과</a:t>
            </a:r>
          </a:p>
        </p:txBody>
      </p:sp>
      <p:sp>
        <p:nvSpPr>
          <p:cNvPr id="26" name="물결 2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물결 2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465155" y="2636912"/>
            <a:ext cx="4995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b="1" spc="-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아리따B" pitchFamily="18" charset="-127"/>
                <a:ea typeface="아리따B" pitchFamily="18" charset="-127"/>
              </a:rPr>
              <a:t>2015</a:t>
            </a:r>
            <a:r>
              <a:rPr lang="ko-KR" altLang="en-US" sz="4400" b="1" spc="-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아리따B" pitchFamily="18" charset="-127"/>
                <a:ea typeface="아리따B" pitchFamily="18" charset="-127"/>
              </a:rPr>
              <a:t> 의료기기 재평가</a:t>
            </a:r>
            <a:endParaRPr lang="en-US" altLang="ko-KR" sz="4400" b="1" spc="-450" dirty="0" smtClean="0">
              <a:solidFill>
                <a:schemeClr val="tx2">
                  <a:lumMod val="60000"/>
                  <a:lumOff val="40000"/>
                </a:schemeClr>
              </a:solidFill>
              <a:latin typeface="아리따B" pitchFamily="18" charset="-127"/>
              <a:ea typeface="아리따B" pitchFamily="18" charset="-127"/>
            </a:endParaRPr>
          </a:p>
          <a:p>
            <a:pPr algn="r"/>
            <a:r>
              <a:rPr lang="ko-KR" altLang="en-US" sz="4400" b="1" spc="-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아리따B" pitchFamily="18" charset="-127"/>
                <a:ea typeface="아리따B" pitchFamily="18" charset="-127"/>
              </a:rPr>
              <a:t>민원 설명회</a:t>
            </a:r>
            <a:endParaRPr lang="ko-KR" altLang="en-US" sz="4400" b="1" spc="-450" dirty="0">
              <a:solidFill>
                <a:schemeClr val="tx2">
                  <a:lumMod val="60000"/>
                  <a:lumOff val="40000"/>
                </a:schemeClr>
              </a:solidFill>
              <a:latin typeface="아리따B" pitchFamily="18" charset="-127"/>
              <a:ea typeface="아리따B" pitchFamily="18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339752" y="4077072"/>
            <a:ext cx="6048672" cy="461665"/>
            <a:chOff x="2339752" y="4077072"/>
            <a:chExt cx="6048672" cy="461665"/>
          </a:xfrm>
        </p:grpSpPr>
        <p:sp>
          <p:nvSpPr>
            <p:cNvPr id="17" name="직사각형 16"/>
            <p:cNvSpPr/>
            <p:nvPr/>
          </p:nvSpPr>
          <p:spPr>
            <a:xfrm>
              <a:off x="2339752" y="4077072"/>
              <a:ext cx="6048672" cy="4364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9752" y="4077072"/>
              <a:ext cx="6048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/>
                <a:t>2014. 07. 30 / 31</a:t>
              </a:r>
              <a:endParaRPr lang="ko-KR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11560" y="2711565"/>
            <a:ext cx="7858180" cy="3221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ko-KR" altLang="en-US" sz="2400" b="1" dirty="0">
              <a:solidFill>
                <a:schemeClr val="tx1"/>
              </a:solidFill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296139" y="1714488"/>
            <a:ext cx="3092285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405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신청기간</a:t>
            </a:r>
            <a:endParaRPr kumimoji="0" lang="ko-KR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405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27584" y="2996952"/>
            <a:ext cx="7429552" cy="286232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 신청기간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예시기간 중 작성된 재평가 자료 접수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  -‘15.7.20~’15.9.19</a:t>
            </a:r>
            <a:r>
              <a:rPr lang="en-US" altLang="ko-KR" sz="2400" dirty="0" smtClean="0">
                <a:solidFill>
                  <a:schemeClr val="accent6"/>
                </a:solidFill>
                <a:latin typeface="휴먼둥근헤드라인" pitchFamily="18" charset="-127"/>
                <a:ea typeface="휴먼둥근헤드라인" pitchFamily="18" charset="-127"/>
              </a:rPr>
              <a:t>(2</a:t>
            </a:r>
            <a:r>
              <a:rPr lang="ko-KR" altLang="en-US" sz="2400" dirty="0" smtClean="0">
                <a:solidFill>
                  <a:schemeClr val="accent6"/>
                </a:solidFill>
                <a:latin typeface="휴먼둥근헤드라인" pitchFamily="18" charset="-127"/>
                <a:ea typeface="휴먼둥근헤드라인" pitchFamily="18" charset="-127"/>
              </a:rPr>
              <a:t>개월</a:t>
            </a:r>
            <a:r>
              <a:rPr lang="en-US" altLang="ko-KR" sz="2400" dirty="0" smtClean="0">
                <a:solidFill>
                  <a:schemeClr val="accent6"/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</a:p>
          <a:p>
            <a:pPr algn="just"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   ※ </a:t>
            </a:r>
            <a:r>
              <a:rPr lang="ko-KR" altLang="en-US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접수 </a:t>
            </a:r>
            <a:r>
              <a:rPr lang="en-US" altLang="ko-KR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: </a:t>
            </a:r>
            <a:r>
              <a:rPr lang="en-US" altLang="ko-KR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  <a:hlinkClick r:id="rId3"/>
              </a:rPr>
              <a:t>http://</a:t>
            </a:r>
            <a:r>
              <a:rPr lang="en-US" altLang="ko-KR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  <a:hlinkClick r:id="rId3"/>
              </a:rPr>
              <a:t>emed.mfds.go.kr</a:t>
            </a:r>
            <a:endParaRPr lang="en-US" altLang="ko-KR" sz="2400" b="1" dirty="0" smtClean="0">
              <a:solidFill>
                <a:schemeClr val="bg1"/>
              </a:solidFill>
              <a:latin typeface="궁서체" pitchFamily="17" charset="-127"/>
              <a:ea typeface="궁서체" pitchFamily="17" charset="-127"/>
            </a:endParaRPr>
          </a:p>
          <a:p>
            <a:pPr algn="just">
              <a:defRPr/>
            </a:pPr>
            <a:endParaRPr lang="en-US" altLang="ko-KR" sz="1000" b="1" dirty="0" smtClean="0">
              <a:solidFill>
                <a:schemeClr val="bg1"/>
              </a:solidFill>
              <a:latin typeface="궁서체" pitchFamily="17" charset="-127"/>
              <a:ea typeface="궁서체" pitchFamily="17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 예시기간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시판 후 정보 등 자료 수집기간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en-US" altLang="ko-KR" sz="2400" dirty="0" smtClean="0">
              <a:solidFill>
                <a:schemeClr val="accent6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  -‘14.7.21~’15.7.20</a:t>
            </a:r>
            <a:r>
              <a:rPr lang="en-US" altLang="ko-KR" sz="2400" dirty="0" smtClean="0">
                <a:solidFill>
                  <a:schemeClr val="accent6"/>
                </a:solidFill>
                <a:latin typeface="휴먼둥근헤드라인" pitchFamily="18" charset="-127"/>
                <a:ea typeface="휴먼둥근헤드라인" pitchFamily="18" charset="-127"/>
              </a:rPr>
              <a:t>(1</a:t>
            </a:r>
            <a:r>
              <a:rPr lang="ko-KR" altLang="en-US" sz="2400" dirty="0" smtClean="0">
                <a:solidFill>
                  <a:schemeClr val="accent6"/>
                </a:solidFill>
                <a:latin typeface="휴먼둥근헤드라인" pitchFamily="18" charset="-127"/>
                <a:ea typeface="휴먼둥근헤드라인" pitchFamily="18" charset="-127"/>
              </a:rPr>
              <a:t>년</a:t>
            </a:r>
            <a:r>
              <a:rPr lang="en-US" altLang="ko-KR" sz="2400" dirty="0" smtClean="0">
                <a:solidFill>
                  <a:schemeClr val="accent6"/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en-US" altLang="ko-KR" sz="3200" dirty="0" smtClean="0">
              <a:solidFill>
                <a:schemeClr val="accent6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b="1" spc="-20" dirty="0" smtClean="0">
              <a:solidFill>
                <a:srgbClr val="FFFF00"/>
              </a:solidFill>
              <a:latin typeface="HY목판L" pitchFamily="18" charset="-127"/>
              <a:ea typeface="HY목판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11560" y="2711565"/>
            <a:ext cx="7858180" cy="3221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ko-KR" altLang="en-US" sz="2400" b="1" dirty="0">
              <a:solidFill>
                <a:schemeClr val="tx1"/>
              </a:solidFill>
              <a:latin typeface="궁서체" pitchFamily="17" charset="-127"/>
              <a:ea typeface="궁서체" pitchFamily="17" charset="-127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모서리가 둥근 직사각형 34"/>
          <p:cNvSpPr/>
          <p:nvPr/>
        </p:nvSpPr>
        <p:spPr>
          <a:xfrm>
            <a:off x="5296139" y="1714488"/>
            <a:ext cx="3092285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405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제출자료</a:t>
            </a:r>
            <a:endParaRPr kumimoji="0" lang="ko-KR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405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84" y="2994529"/>
            <a:ext cx="7429552" cy="2308324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 제출자료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허가 제품별 </a:t>
            </a:r>
            <a:r>
              <a:rPr lang="ko-KR" altLang="en-US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유해사례</a:t>
            </a:r>
            <a:r>
              <a:rPr lang="en-US" altLang="ko-KR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ko-KR" altLang="en-US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안전성 정보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 ※ </a:t>
            </a:r>
            <a:r>
              <a:rPr lang="ko-KR" altLang="en-US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동일제품군인 경우 공통으로 자료 작성</a:t>
            </a:r>
            <a:endParaRPr lang="en-US" altLang="ko-KR" sz="2400" b="1" dirty="0" smtClean="0">
              <a:solidFill>
                <a:schemeClr val="bg1"/>
              </a:solidFill>
              <a:latin typeface="궁서체" pitchFamily="17" charset="-127"/>
              <a:ea typeface="궁서체" pitchFamily="17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 자료 수집기간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재평가 신청 시작일 이전 </a:t>
            </a: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r>
              <a:rPr lang="ko-KR" altLang="en-US" sz="2400" dirty="0" smtClean="0">
                <a:latin typeface="휴먼둥근헤드라인" pitchFamily="18" charset="-127"/>
                <a:ea typeface="휴먼둥근헤드라인" pitchFamily="18" charset="-127"/>
              </a:rPr>
              <a:t>년간</a:t>
            </a:r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lang="en-US" altLang="ko-KR" sz="2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(’12.7.20~’15.7.19)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 ※ </a:t>
            </a:r>
            <a:r>
              <a:rPr lang="ko-KR" altLang="en-US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재평가 업무 해설서에 따라 작성</a:t>
            </a:r>
            <a:r>
              <a:rPr lang="en-US" altLang="ko-KR" sz="2400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 </a:t>
            </a:r>
            <a:endParaRPr lang="ko-KR" altLang="en-US" sz="2400" b="1" spc="-20" dirty="0" smtClean="0">
              <a:solidFill>
                <a:srgbClr val="FFFF00"/>
              </a:solidFill>
              <a:latin typeface="HY목판L" pitchFamily="18" charset="-127"/>
              <a:ea typeface="HY목판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71600" y="3423191"/>
            <a:ext cx="74168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안전성 정보</a:t>
            </a:r>
            <a:r>
              <a:rPr lang="en-US" altLang="ko-KR" sz="24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sz="24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국내</a:t>
            </a:r>
            <a:r>
              <a:rPr lang="en-US" altLang="ko-KR" sz="24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·</a:t>
            </a:r>
            <a:r>
              <a:rPr lang="ko-KR" altLang="en-US" sz="24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외 사례</a:t>
            </a:r>
            <a:r>
              <a:rPr lang="en-US" altLang="ko-KR" sz="2400" dirty="0" smtClean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>
              <a:solidFill>
                <a:srgbClr val="00B05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품목 허가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·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신고된 의료기기의 안전성 및 유효성과 관련된 새로운 자료나 정보</a:t>
            </a:r>
            <a:endParaRPr lang="en-US" altLang="ko-KR" sz="2000" dirty="0" smtClean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971600" y="1484784"/>
            <a:ext cx="7200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유해사례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국내사례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의료기기를 정상적인 사용방법에 따라 사용한 경우 발생된 바람직하지 아니한 결과</a:t>
            </a:r>
            <a:r>
              <a:rPr lang="en-US" altLang="ko-KR" sz="20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허가증 사용방법에 따른 사용</a:t>
            </a:r>
            <a:r>
              <a:rPr lang="en-US" altLang="ko-KR" sz="20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lang="en-US" altLang="ko-KR" sz="2000" dirty="0">
              <a:solidFill>
                <a:srgbClr val="FF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971600" y="521990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※</a:t>
            </a:r>
            <a:r>
              <a:rPr lang="en-US" altLang="ko-KR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제출 자료의 신뢰성 등 추가 확인이 필요한 경우 근거자료 제출</a:t>
            </a:r>
            <a:endParaRPr lang="ko-KR" altLang="en-US" dirty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467544" y="1484784"/>
            <a:ext cx="2016224" cy="461665"/>
            <a:chOff x="755576" y="1527175"/>
            <a:chExt cx="2016224" cy="461665"/>
          </a:xfrm>
        </p:grpSpPr>
        <p:grpSp>
          <p:nvGrpSpPr>
            <p:cNvPr id="36" name="그룹 40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115616" y="1527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accent5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67544" y="3399383"/>
            <a:ext cx="2016224" cy="461665"/>
            <a:chOff x="755576" y="1527175"/>
            <a:chExt cx="2016224" cy="461665"/>
          </a:xfrm>
        </p:grpSpPr>
        <p:grpSp>
          <p:nvGrpSpPr>
            <p:cNvPr id="42" name="그룹 40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115616" y="1527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accent5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632826" y="1988840"/>
            <a:ext cx="7848872" cy="3785652"/>
            <a:chOff x="1064568" y="2420888"/>
            <a:chExt cx="7848872" cy="3785652"/>
          </a:xfrm>
        </p:grpSpPr>
        <p:sp>
          <p:nvSpPr>
            <p:cNvPr id="33" name="TextBox 32"/>
            <p:cNvSpPr txBox="1"/>
            <p:nvPr/>
          </p:nvSpPr>
          <p:spPr>
            <a:xfrm>
              <a:off x="1064568" y="2420888"/>
              <a:ext cx="7848872" cy="3785652"/>
            </a:xfrm>
            <a:prstGeom prst="rect">
              <a:avLst/>
            </a:prstGeom>
          </p:spPr>
          <p:txBody>
            <a:bodyPr vert="horz" wrap="square" lIns="0" tIns="45720" rIns="0" bIns="45720" rtlCol="0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altLang="ko-KR" sz="2400" dirty="0" smtClean="0"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r>
                <a:rPr lang="en-US" altLang="ko-KR" sz="2400" dirty="0" smtClean="0"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400" dirty="0" smtClean="0">
                  <a:latin typeface="휴먼둥근헤드라인" pitchFamily="18" charset="-127"/>
                  <a:ea typeface="휴먼둥근헤드라인" pitchFamily="18" charset="-127"/>
                </a:rPr>
                <a:t>재평가 공고</a:t>
              </a:r>
              <a:endParaRPr lang="en-US" altLang="ko-KR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altLang="ko-KR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    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홈페이지</a:t>
              </a:r>
              <a:r>
                <a:rPr lang="en-US" altLang="ko-KR" sz="24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(www.mfds.go.kr)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        알림        공고</a:t>
              </a:r>
              <a:endParaRPr lang="en-US" altLang="ko-KR" sz="24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altLang="ko-KR" sz="2400" dirty="0" smtClean="0"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r>
                <a:rPr lang="en-US" altLang="ko-KR" sz="2400" dirty="0" smtClean="0"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400" dirty="0" smtClean="0">
                  <a:latin typeface="휴먼둥근헤드라인" pitchFamily="18" charset="-127"/>
                  <a:ea typeface="휴먼둥근헤드라인" pitchFamily="18" charset="-127"/>
                </a:rPr>
                <a:t>재평가 업무 해설서</a:t>
              </a:r>
              <a:endParaRPr lang="en-US" altLang="ko-KR" sz="2400" dirty="0" smtClean="0"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altLang="ko-KR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dirty="0" smtClean="0">
                  <a:solidFill>
                    <a:srgbClr val="FF0000"/>
                  </a:solidFill>
                  <a:latin typeface="휴먼둥근헤드라인" pitchFamily="18" charset="-127"/>
                  <a:ea typeface="휴먼둥근헤드라인" pitchFamily="18" charset="-127"/>
                </a:rPr>
                <a:t>   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홈페이지       법령자료        </a:t>
              </a:r>
              <a:r>
                <a:rPr lang="ko-KR" altLang="en-US" sz="22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지침</a:t>
              </a:r>
              <a:r>
                <a:rPr lang="en-US" altLang="ko-KR" sz="22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·</a:t>
              </a:r>
              <a:r>
                <a:rPr lang="ko-KR" altLang="en-US" sz="22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가이드라인</a:t>
              </a:r>
              <a:r>
                <a:rPr lang="en-US" altLang="ko-KR" sz="22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·</a:t>
              </a:r>
              <a:r>
                <a:rPr lang="ko-KR" altLang="en-US" sz="22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해설서</a:t>
              </a:r>
              <a:endParaRPr lang="en-US" altLang="ko-KR" sz="22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24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r>
                <a:rPr lang="en-US" altLang="ko-KR" sz="2400" dirty="0" smtClean="0"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400" dirty="0" smtClean="0">
                  <a:latin typeface="휴먼둥근헤드라인" pitchFamily="18" charset="-127"/>
                  <a:ea typeface="휴먼둥근헤드라인" pitchFamily="18" charset="-127"/>
                </a:rPr>
                <a:t>신청 사이트 </a:t>
              </a:r>
              <a:r>
                <a:rPr lang="en-US" altLang="ko-KR" sz="2400" dirty="0" smtClean="0">
                  <a:latin typeface="휴먼둥근헤드라인" pitchFamily="18" charset="-127"/>
                  <a:ea typeface="휴먼둥근헤드라인" pitchFamily="18" charset="-127"/>
                </a:rPr>
                <a:t>: </a:t>
              </a:r>
              <a:r>
                <a:rPr lang="en-US" altLang="ko-KR" sz="2400" dirty="0" smtClean="0">
                  <a:solidFill>
                    <a:srgbClr val="FF0000"/>
                  </a:solidFill>
                  <a:latin typeface="휴먼둥근헤드라인" pitchFamily="18" charset="-127"/>
                  <a:ea typeface="휴먼둥근헤드라인" pitchFamily="18" charset="-127"/>
                </a:rPr>
                <a:t>http://emed.mfds.go.kr</a:t>
              </a:r>
              <a:endPara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endParaRPr>
            </a:p>
          </p:txBody>
        </p:sp>
        <p:sp>
          <p:nvSpPr>
            <p:cNvPr id="35" name="줄무늬가 있는 오른쪽 화살표 34"/>
            <p:cNvSpPr/>
            <p:nvPr/>
          </p:nvSpPr>
          <p:spPr>
            <a:xfrm>
              <a:off x="5385048" y="3573016"/>
              <a:ext cx="432048" cy="360040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줄무늬가 있는 오른쪽 화살표 35"/>
            <p:cNvSpPr/>
            <p:nvPr/>
          </p:nvSpPr>
          <p:spPr>
            <a:xfrm>
              <a:off x="6825208" y="3573016"/>
              <a:ext cx="432048" cy="360040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줄무늬가 있는 오른쪽 화살표 36"/>
            <p:cNvSpPr/>
            <p:nvPr/>
          </p:nvSpPr>
          <p:spPr>
            <a:xfrm>
              <a:off x="2936776" y="5013176"/>
              <a:ext cx="432048" cy="360040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38" name="줄무늬가 있는 오른쪽 화살표 37"/>
            <p:cNvSpPr/>
            <p:nvPr/>
          </p:nvSpPr>
          <p:spPr>
            <a:xfrm>
              <a:off x="4880992" y="5013176"/>
              <a:ext cx="432048" cy="360040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5296139" y="1714488"/>
            <a:ext cx="3092285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405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자료검색</a:t>
            </a:r>
            <a:endParaRPr kumimoji="0" lang="ko-KR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405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1026" name="Picture 2" descr="D:\바탕 화면\홈페이지\홈페이지 공고화면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35" y="1268760"/>
            <a:ext cx="8280000" cy="5400000"/>
          </a:xfrm>
          <a:prstGeom prst="rect">
            <a:avLst/>
          </a:prstGeom>
          <a:noFill/>
        </p:spPr>
      </p:pic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2050" name="Picture 2" descr="D:\바탕 화면\홈페이지\홈페이지 공고화면(해설서)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12" y="1268760"/>
            <a:ext cx="8228743" cy="4497134"/>
          </a:xfrm>
          <a:prstGeom prst="rect">
            <a:avLst/>
          </a:prstGeom>
          <a:noFill/>
        </p:spPr>
      </p:pic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3074" name="Picture 2" descr="D:\바탕 화면\홈페이지\홈페이지 공고화면(사용자메뉴얼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4286250" cy="5086350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5292080" y="198884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전자민원창구 의료기기</a:t>
            </a:r>
            <a:endParaRPr lang="en-US" altLang="ko-KR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 (http</a:t>
            </a:r>
            <a:r>
              <a:rPr lang="en-US" altLang="ko-KR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://</a:t>
            </a:r>
            <a:r>
              <a:rPr lang="en-US" altLang="ko-KR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emed.mfds.go.kr)</a:t>
            </a:r>
            <a:endParaRPr lang="ko-KR" alt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판L" pitchFamily="18" charset="-127"/>
              <a:ea typeface="HY목판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098" name="Picture 2" descr="D:\바탕 화면\홈페이지\홈페이지 공고화면(이메드)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483" y="1268760"/>
            <a:ext cx="7424928" cy="5267135"/>
          </a:xfrm>
          <a:prstGeom prst="rect">
            <a:avLst/>
          </a:prstGeom>
          <a:noFill/>
        </p:spPr>
      </p:pic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296139" y="1714488"/>
            <a:ext cx="3092285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405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제외대상</a:t>
            </a:r>
            <a:endParaRPr kumimoji="0" lang="ko-KR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405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9632" y="277221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재심사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기간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중인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의료기기</a:t>
            </a:r>
            <a:endParaRPr lang="ko-KR" altLang="en-US" sz="3200" b="1" dirty="0">
              <a:solidFill>
                <a:schemeClr val="accent3">
                  <a:lumMod val="75000"/>
                </a:schemeClr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9632" y="3636313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재평가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기간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중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취하</a:t>
            </a:r>
            <a:r>
              <a:rPr lang="en-US" altLang="ko-KR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취소</a:t>
            </a:r>
            <a:r>
              <a:rPr lang="en-US" altLang="ko-KR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)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된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의료기기</a:t>
            </a:r>
            <a:endParaRPr lang="ko-KR" altLang="en-US" sz="3200" b="1" dirty="0">
              <a:solidFill>
                <a:schemeClr val="accent3">
                  <a:lumMod val="75000"/>
                </a:schemeClr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4572417"/>
            <a:ext cx="788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수출만을</a:t>
            </a:r>
            <a:r>
              <a:rPr lang="en-US" altLang="ko-KR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목적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으로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허가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신고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)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된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의료기기</a:t>
            </a:r>
            <a:endParaRPr lang="en-US" altLang="ko-KR" sz="3200" b="1" dirty="0" smtClean="0">
              <a:solidFill>
                <a:schemeClr val="accent3">
                  <a:lumMod val="75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단</a:t>
            </a:r>
            <a:r>
              <a:rPr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엽서M" pitchFamily="18" charset="-127"/>
                <a:ea typeface="HY엽서M" pitchFamily="18" charset="-127"/>
              </a:rPr>
              <a:t>재평가 대상품목 수출용 전환 제한</a:t>
            </a:r>
            <a:endParaRPr lang="ko-KR" altLang="en-US" sz="2800" b="1" dirty="0">
              <a:solidFill>
                <a:schemeClr val="accent3">
                  <a:lumMod val="75000"/>
                </a:schemeClr>
              </a:solidFill>
              <a:latin typeface="HY엽서M" pitchFamily="18" charset="-127"/>
              <a:ea typeface="HY엽서M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755576" y="2823319"/>
            <a:ext cx="2016224" cy="461665"/>
            <a:chOff x="755576" y="1527175"/>
            <a:chExt cx="2016224" cy="461665"/>
          </a:xfrm>
        </p:grpSpPr>
        <p:grpSp>
          <p:nvGrpSpPr>
            <p:cNvPr id="37" name="그룹 40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115616" y="1527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accent5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755576" y="3759423"/>
            <a:ext cx="2016224" cy="461665"/>
            <a:chOff x="755576" y="1527175"/>
            <a:chExt cx="2016224" cy="461665"/>
          </a:xfrm>
        </p:grpSpPr>
        <p:grpSp>
          <p:nvGrpSpPr>
            <p:cNvPr id="43" name="그룹 40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45" name="타원 44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15616" y="1527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accent5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755576" y="4623519"/>
            <a:ext cx="2016224" cy="461665"/>
            <a:chOff x="755576" y="1527175"/>
            <a:chExt cx="2016224" cy="461665"/>
          </a:xfrm>
        </p:grpSpPr>
        <p:grpSp>
          <p:nvGrpSpPr>
            <p:cNvPr id="49" name="그룹 40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51" name="타원 50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타원 52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115616" y="1527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accent5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296139" y="1714488"/>
            <a:ext cx="3092285" cy="642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405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행정처분</a:t>
            </a:r>
            <a:endParaRPr kumimoji="0" lang="ko-KR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405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9632" y="2780928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dirty="0" err="1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의료기기법시행규칙</a:t>
            </a:r>
            <a:r>
              <a:rPr lang="ko-KR" altLang="en-US" sz="2800" dirty="0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[</a:t>
            </a:r>
            <a:r>
              <a:rPr lang="ko-KR" altLang="en-US" sz="2800" dirty="0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별표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7] Ⅱ. </a:t>
            </a:r>
            <a:r>
              <a:rPr lang="ko-KR" altLang="en-US" sz="2800" dirty="0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개별기준 제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6</a:t>
            </a:r>
            <a:r>
              <a:rPr lang="ko-KR" altLang="en-US" sz="2800" dirty="0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호 </a:t>
            </a:r>
            <a:r>
              <a:rPr lang="ko-KR" altLang="en-US" sz="2800" dirty="0" err="1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가목</a:t>
            </a:r>
            <a:r>
              <a:rPr lang="ko-KR" altLang="en-US" sz="2800" dirty="0" smtClean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재평가를 받지 않은 경우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’: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en-US" altLang="ko-KR" sz="28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28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차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해당 품목 판매업무정지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개월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en-US" altLang="ko-KR" sz="28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2</a:t>
            </a:r>
            <a:r>
              <a:rPr lang="ko-KR" altLang="en-US" sz="28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차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해당 품목 판매업무정지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6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개월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en-US" altLang="ko-KR" sz="28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sz="28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차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해당 품목 제조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·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수입허가 취소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 또는 제조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·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수입금지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3" name="그룹 35"/>
          <p:cNvGrpSpPr/>
          <p:nvPr/>
        </p:nvGrpSpPr>
        <p:grpSpPr>
          <a:xfrm>
            <a:off x="755576" y="2823319"/>
            <a:ext cx="2016224" cy="461665"/>
            <a:chOff x="755576" y="1527175"/>
            <a:chExt cx="2016224" cy="461665"/>
          </a:xfrm>
        </p:grpSpPr>
        <p:grpSp>
          <p:nvGrpSpPr>
            <p:cNvPr id="4" name="그룹 40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115616" y="1527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400" b="1" dirty="0">
                <a:solidFill>
                  <a:schemeClr val="accent5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타원 25"/>
          <p:cNvSpPr/>
          <p:nvPr/>
        </p:nvSpPr>
        <p:spPr>
          <a:xfrm>
            <a:off x="3707904" y="1700808"/>
            <a:ext cx="504000" cy="504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물결 8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-5016" y="-1122744"/>
            <a:ext cx="9154032" cy="2391504"/>
            <a:chOff x="-5016" y="-1122744"/>
            <a:chExt cx="9154032" cy="2391504"/>
          </a:xfrm>
        </p:grpSpPr>
        <p:sp>
          <p:nvSpPr>
            <p:cNvPr id="15" name="물결 14"/>
            <p:cNvSpPr/>
            <p:nvPr/>
          </p:nvSpPr>
          <p:spPr>
            <a:xfrm>
              <a:off x="0" y="-561920"/>
              <a:ext cx="9144000" cy="1830680"/>
            </a:xfrm>
            <a:prstGeom prst="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물결 7"/>
            <p:cNvSpPr/>
            <p:nvPr/>
          </p:nvSpPr>
          <p:spPr>
            <a:xfrm>
              <a:off x="5016" y="-970344"/>
              <a:ext cx="9144000" cy="1830680"/>
            </a:xfrm>
            <a:prstGeom prst="wav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물결 6"/>
            <p:cNvSpPr/>
            <p:nvPr/>
          </p:nvSpPr>
          <p:spPr>
            <a:xfrm>
              <a:off x="-5016" y="-1122744"/>
              <a:ext cx="9144000" cy="1830680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물결 15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95536" y="764704"/>
            <a:ext cx="2520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Index</a:t>
            </a:r>
            <a:endParaRPr lang="ko-KR" altLang="en-US" sz="80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572000" y="1484784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8460432" y="393305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8575597" y="4044512"/>
            <a:ext cx="639688" cy="6396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62384" y="2679303"/>
            <a:ext cx="7726040" cy="2621905"/>
            <a:chOff x="662384" y="2348880"/>
            <a:chExt cx="7726040" cy="2621905"/>
          </a:xfrm>
        </p:grpSpPr>
        <p:sp>
          <p:nvSpPr>
            <p:cNvPr id="20" name="직사각형 19"/>
            <p:cNvSpPr/>
            <p:nvPr/>
          </p:nvSpPr>
          <p:spPr>
            <a:xfrm>
              <a:off x="662384" y="2353072"/>
              <a:ext cx="114454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spc="-180" dirty="0" smtClean="0">
                  <a:solidFill>
                    <a:srgbClr val="19434F">
                      <a:alpha val="97647"/>
                    </a:srgbClr>
                  </a:solidFill>
                  <a:latin typeface="아리따B" pitchFamily="18" charset="-127"/>
                  <a:ea typeface="아리따B" pitchFamily="18" charset="-127"/>
                </a:rPr>
                <a:t>Chapter1</a:t>
              </a:r>
              <a:endParaRPr lang="ko-KR" altLang="en-US" sz="2200" spc="-180" dirty="0">
                <a:solidFill>
                  <a:srgbClr val="19434F">
                    <a:alpha val="97647"/>
                  </a:srgbClr>
                </a:solidFill>
                <a:latin typeface="아리따B" pitchFamily="18" charset="-127"/>
                <a:ea typeface="아리따B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095948" y="3074313"/>
              <a:ext cx="117179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spc="-180" dirty="0" smtClean="0">
                  <a:solidFill>
                    <a:srgbClr val="276B7D">
                      <a:alpha val="96000"/>
                    </a:srgbClr>
                  </a:solidFill>
                  <a:latin typeface="아리따B" pitchFamily="18" charset="-127"/>
                  <a:ea typeface="아리따B" pitchFamily="18" charset="-127"/>
                </a:rPr>
                <a:t>Chapter2</a:t>
              </a:r>
              <a:endParaRPr lang="ko-KR" altLang="en-US" sz="2200" spc="-180" dirty="0">
                <a:solidFill>
                  <a:srgbClr val="276B7D">
                    <a:alpha val="96000"/>
                  </a:srgbClr>
                </a:solidFill>
                <a:latin typeface="아리따B" pitchFamily="18" charset="-127"/>
                <a:ea typeface="아리따B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527996" y="3794393"/>
              <a:ext cx="117019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spc="-180" dirty="0" smtClean="0">
                  <a:solidFill>
                    <a:srgbClr val="3898B2">
                      <a:alpha val="96863"/>
                    </a:srgbClr>
                  </a:solidFill>
                  <a:latin typeface="아리따B" pitchFamily="18" charset="-127"/>
                  <a:ea typeface="아리따B" pitchFamily="18" charset="-127"/>
                </a:rPr>
                <a:t>Chapter3</a:t>
              </a:r>
              <a:endParaRPr lang="ko-KR" altLang="en-US" sz="2200" spc="-180" dirty="0">
                <a:solidFill>
                  <a:srgbClr val="3898B2">
                    <a:alpha val="96863"/>
                  </a:srgbClr>
                </a:solidFill>
                <a:latin typeface="아리따B" pitchFamily="18" charset="-127"/>
                <a:ea typeface="아리따B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958441" y="4514473"/>
              <a:ext cx="117019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spc="-180" dirty="0" smtClean="0">
                  <a:solidFill>
                    <a:srgbClr val="79C1D5">
                      <a:alpha val="96863"/>
                    </a:srgbClr>
                  </a:solidFill>
                  <a:latin typeface="아리따B" pitchFamily="18" charset="-127"/>
                  <a:ea typeface="아리따B" pitchFamily="18" charset="-127"/>
                </a:rPr>
                <a:t>Chapter4</a:t>
              </a:r>
              <a:endParaRPr lang="ko-KR" altLang="en-US" sz="2200" spc="-180" dirty="0">
                <a:solidFill>
                  <a:srgbClr val="79C1D5">
                    <a:alpha val="96863"/>
                  </a:srgbClr>
                </a:solidFill>
                <a:latin typeface="아리따B" pitchFamily="18" charset="-127"/>
                <a:ea typeface="아리따B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67744" y="2348880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/>
                <a:t>의료기기 재평가란</a:t>
              </a:r>
              <a:r>
                <a:rPr lang="en-US" altLang="ko-KR" sz="2400" b="1" dirty="0" smtClean="0"/>
                <a:t>?</a:t>
              </a:r>
              <a:endParaRPr lang="ko-KR" alt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1800" y="3068960"/>
              <a:ext cx="5328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2015 </a:t>
              </a:r>
              <a:r>
                <a:rPr lang="ko-KR" altLang="en-US" sz="2400" b="1" dirty="0" smtClean="0"/>
                <a:t>의료기기 재평가 운영계획</a:t>
              </a:r>
              <a:endParaRPr lang="ko-KR" alt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03848" y="3789040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/>
                <a:t>제출자료 작성 예시</a:t>
              </a:r>
              <a:endParaRPr lang="ko-KR" alt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5896" y="4509120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FAQ(</a:t>
              </a:r>
              <a:r>
                <a:rPr lang="ko-KR" altLang="en-US" sz="2400" b="1" dirty="0" smtClean="0"/>
                <a:t>자주 묻는</a:t>
              </a:r>
              <a:r>
                <a:rPr lang="en-US" altLang="ko-KR" sz="2400" b="1" dirty="0" smtClean="0"/>
                <a:t> </a:t>
              </a:r>
              <a:r>
                <a:rPr lang="ko-KR" altLang="en-US" sz="2400" b="1" dirty="0" smtClean="0"/>
                <a:t>질문</a:t>
              </a:r>
              <a:r>
                <a:rPr lang="en-US" altLang="ko-KR" sz="2400" b="1" dirty="0" smtClean="0"/>
                <a:t>)</a:t>
              </a:r>
              <a:endParaRPr lang="ko-KR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1027112" y="2607047"/>
            <a:ext cx="7073280" cy="821953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제출자료 작성 예시</a:t>
            </a:r>
            <a:endParaRPr kumimoji="0" lang="ko-KR" altLang="en-US" sz="5500" b="1" i="0" u="wavy" strike="noStrike" kern="1200" cap="none" spc="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276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72" y="1052736"/>
            <a:ext cx="8210084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276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100637312" descr="EMB00001220106d"/>
          <p:cNvPicPr>
            <a:picLocks noChangeAspect="1" noChangeArrowheads="1"/>
          </p:cNvPicPr>
          <p:nvPr/>
        </p:nvPicPr>
        <p:blipFill>
          <a:blip r:embed="rId3" cstate="print"/>
          <a:srcRect b="17090"/>
          <a:stretch>
            <a:fillRect/>
          </a:stretch>
        </p:blipFill>
        <p:spPr bwMode="auto">
          <a:xfrm>
            <a:off x="395536" y="1556792"/>
            <a:ext cx="8352928" cy="4331196"/>
          </a:xfrm>
          <a:prstGeom prst="rect">
            <a:avLst/>
          </a:prstGeom>
          <a:noFill/>
        </p:spPr>
      </p:pic>
      <p:cxnSp>
        <p:nvCxnSpPr>
          <p:cNvPr id="35" name="직선 연결선 34"/>
          <p:cNvCxnSpPr/>
          <p:nvPr/>
        </p:nvCxnSpPr>
        <p:spPr>
          <a:xfrm>
            <a:off x="4211960" y="1916832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4211960" y="2098948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4211960" y="2291160"/>
            <a:ext cx="864096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V="1">
            <a:off x="2306411" y="2939233"/>
            <a:ext cx="864096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V="1">
            <a:off x="6021686" y="2934470"/>
            <a:ext cx="864096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6160939" y="3284984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6012160" y="3625972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6156176" y="4077072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2306411" y="3385570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V="1">
            <a:off x="2939631" y="3188598"/>
            <a:ext cx="1152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 flipV="1">
            <a:off x="2305848" y="3630736"/>
            <a:ext cx="756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6156176" y="2098952"/>
            <a:ext cx="108000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2306411" y="4168133"/>
            <a:ext cx="1152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V="1">
            <a:off x="2306411" y="3976487"/>
            <a:ext cx="1188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3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208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00625040" descr="EMB0000122010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460432" cy="4104456"/>
          </a:xfrm>
          <a:prstGeom prst="rect">
            <a:avLst/>
          </a:prstGeom>
          <a:noFill/>
        </p:spPr>
      </p:pic>
      <p:cxnSp>
        <p:nvCxnSpPr>
          <p:cNvPr id="33" name="직선 연결선 32"/>
          <p:cNvCxnSpPr/>
          <p:nvPr/>
        </p:nvCxnSpPr>
        <p:spPr>
          <a:xfrm>
            <a:off x="1763688" y="2636912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1763688" y="4797152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1763688" y="3760462"/>
            <a:ext cx="576064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1763688" y="4941168"/>
            <a:ext cx="432000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1096580" y="3841996"/>
            <a:ext cx="144000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1394122" y="3534349"/>
            <a:ext cx="252000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1446515" y="3697980"/>
            <a:ext cx="180000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1394122" y="3832470"/>
            <a:ext cx="252000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1449198" y="3976486"/>
            <a:ext cx="180000" cy="0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39552" y="1196752"/>
            <a:ext cx="3240360" cy="461665"/>
            <a:chOff x="755576" y="1527175"/>
            <a:chExt cx="2160240" cy="461665"/>
          </a:xfrm>
        </p:grpSpPr>
        <p:grpSp>
          <p:nvGrpSpPr>
            <p:cNvPr id="30" name="그룹 29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15616" y="1527175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안전성</a:t>
              </a:r>
              <a:r>
                <a:rPr lang="en-US" altLang="ko-KR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정보</a:t>
              </a:r>
              <a:r>
                <a:rPr lang="en-US" altLang="ko-KR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6">
                      <a:lumMod val="75000"/>
                    </a:schemeClr>
                  </a:solidFill>
                  <a:ea typeface="HY엽서M" pitchFamily="18" charset="-127"/>
                </a:rPr>
                <a:t>1</a:t>
              </a:r>
              <a:endParaRPr lang="ko-KR" altLang="en-US" sz="2400" b="1" dirty="0">
                <a:solidFill>
                  <a:schemeClr val="accent6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222" name="Picture 6" descr="D:\바탕 화면\심사부 사례 자료\image1.bm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28192"/>
            <a:ext cx="7488832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D:\바탕 화면\심사부 사례 자료\image1-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2466" y="1423409"/>
            <a:ext cx="1981200" cy="346984"/>
          </a:xfrm>
          <a:prstGeom prst="rect">
            <a:avLst/>
          </a:prstGeom>
          <a:noFill/>
        </p:spPr>
      </p:pic>
      <p:cxnSp>
        <p:nvCxnSpPr>
          <p:cNvPr id="43" name="직선 연결선 42"/>
          <p:cNvCxnSpPr/>
          <p:nvPr/>
        </p:nvCxnSpPr>
        <p:spPr>
          <a:xfrm flipV="1">
            <a:off x="2041087" y="1875408"/>
            <a:ext cx="1116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V="1">
            <a:off x="6880485" y="1875408"/>
            <a:ext cx="1116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7169" name="Picture 1" descr="D:\바탕 화면\심사부 사례 자료\image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34481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39552" y="1196752"/>
            <a:ext cx="3240360" cy="461665"/>
            <a:chOff x="755576" y="1527175"/>
            <a:chExt cx="2160240" cy="461665"/>
          </a:xfrm>
        </p:grpSpPr>
        <p:grpSp>
          <p:nvGrpSpPr>
            <p:cNvPr id="33" name="그룹 29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15616" y="1527175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안전성</a:t>
              </a:r>
              <a:r>
                <a:rPr lang="en-US" altLang="ko-KR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정보</a:t>
              </a:r>
              <a:r>
                <a:rPr lang="en-US" altLang="ko-KR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6">
                      <a:lumMod val="75000"/>
                    </a:schemeClr>
                  </a:solidFill>
                  <a:ea typeface="HY엽서M" pitchFamily="18" charset="-127"/>
                </a:rPr>
                <a:t>2</a:t>
              </a:r>
              <a:endParaRPr lang="ko-KR" altLang="en-US" sz="2400" b="1" dirty="0">
                <a:solidFill>
                  <a:schemeClr val="accent6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  <p:pic>
        <p:nvPicPr>
          <p:cNvPr id="5122" name="Picture 2" descr="D:\바탕 화면\심사부 사례 자료\image11.bm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9"/>
            <a:ext cx="7245715" cy="47525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1" name="Picture 1" descr="D:\바탕 화면\심사부 사례 자료\image11-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92684"/>
            <a:ext cx="2219325" cy="326967"/>
          </a:xfrm>
          <a:prstGeom prst="rect">
            <a:avLst/>
          </a:prstGeom>
          <a:noFill/>
        </p:spPr>
      </p:pic>
      <p:cxnSp>
        <p:nvCxnSpPr>
          <p:cNvPr id="38" name="직선 연결선 37"/>
          <p:cNvCxnSpPr/>
          <p:nvPr/>
        </p:nvCxnSpPr>
        <p:spPr>
          <a:xfrm flipV="1">
            <a:off x="1907704" y="1886041"/>
            <a:ext cx="1224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1901300" y="2277980"/>
            <a:ext cx="1224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7175001" y="1896674"/>
            <a:ext cx="576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2555776" y="2132856"/>
            <a:ext cx="576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3073" name="Picture 1" descr="D:\바탕 화면\심사부 사례 자료\image1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48883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39552" y="1196752"/>
            <a:ext cx="3240360" cy="461665"/>
            <a:chOff x="755576" y="1527175"/>
            <a:chExt cx="2160240" cy="461665"/>
          </a:xfrm>
        </p:grpSpPr>
        <p:grpSp>
          <p:nvGrpSpPr>
            <p:cNvPr id="33" name="그룹 29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15616" y="1527175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안전성</a:t>
              </a:r>
              <a:r>
                <a:rPr lang="en-US" altLang="ko-KR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정보</a:t>
              </a:r>
              <a:r>
                <a:rPr lang="en-US" altLang="ko-KR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6">
                      <a:lumMod val="75000"/>
                    </a:schemeClr>
                  </a:solidFill>
                  <a:ea typeface="HY엽서M" pitchFamily="18" charset="-127"/>
                </a:rPr>
                <a:t>3</a:t>
              </a:r>
              <a:endParaRPr lang="ko-KR" altLang="en-US" sz="2400" b="1" dirty="0">
                <a:solidFill>
                  <a:schemeClr val="accent6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  <p:pic>
        <p:nvPicPr>
          <p:cNvPr id="46082" name="Picture 2" descr="D:\바탕 화면\심사부 사례 자료\image1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1634"/>
            <a:ext cx="7200800" cy="4772968"/>
          </a:xfrm>
          <a:prstGeom prst="rect">
            <a:avLst/>
          </a:prstGeom>
          <a:noFill/>
        </p:spPr>
      </p:pic>
      <p:cxnSp>
        <p:nvCxnSpPr>
          <p:cNvPr id="38" name="직선 연결선 37"/>
          <p:cNvCxnSpPr/>
          <p:nvPr/>
        </p:nvCxnSpPr>
        <p:spPr>
          <a:xfrm flipV="1">
            <a:off x="2070563" y="1804715"/>
            <a:ext cx="1080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6823211" y="1803400"/>
            <a:ext cx="1080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2070683" y="1957115"/>
            <a:ext cx="684000" cy="9525"/>
          </a:xfrm>
          <a:prstGeom prst="line">
            <a:avLst/>
          </a:prstGeom>
          <a:ln w="101600">
            <a:solidFill>
              <a:srgbClr val="A6D5E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083" name="Picture 3" descr="D:\바탕 화면\심사부 사례 자료\image16-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625" y="1412776"/>
            <a:ext cx="2438400" cy="30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22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Chapter1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1027112" y="2607047"/>
            <a:ext cx="7073280" cy="821953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의료기기 재평가 란</a:t>
            </a: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?</a:t>
            </a:r>
            <a:endParaRPr kumimoji="0" lang="ko-KR" altLang="en-US" sz="5500" b="1" i="0" u="wavy" strike="noStrike" kern="1200" cap="none" spc="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7106" name="Picture 2" descr="D:\바탕 화면\심사부 사례 자료\image1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48883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Chapter3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제출자료 작성 예시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8130" name="Picture 2" descr="D:\바탕 화면\심사부 사례 자료\image1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196752"/>
            <a:ext cx="8018463" cy="521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Chapter4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1027112" y="2607047"/>
            <a:ext cx="7073280" cy="821953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FAQ(</a:t>
            </a:r>
            <a:r>
              <a:rPr kumimoji="0" lang="ko-KR" altLang="en-US" sz="5500" b="1" i="0" u="wavy" strike="noStrike" kern="1200" cap="none" spc="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자주묻는</a:t>
            </a:r>
            <a:r>
              <a:rPr kumimoji="0" lang="ko-KR" altLang="en-US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 질문</a:t>
            </a: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)</a:t>
            </a:r>
            <a:endParaRPr kumimoji="0" lang="ko-KR" altLang="en-US" sz="5500" b="1" i="0" u="wavy" strike="noStrike" kern="1200" cap="none" spc="0" normalizeH="0" noProof="0" dirty="0">
              <a:ln>
                <a:noFill/>
              </a:ln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Chapter4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FAQ(</a:t>
            </a:r>
            <a:r>
              <a:rPr lang="ko-KR" altLang="en-US" sz="4000" b="1" u="wav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자주묻는</a:t>
            </a: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질문</a:t>
            </a: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)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51520" y="130534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‘15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년도 재평가 대상 품목은 어떤 기준으로 선정되었나요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1" algn="just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en-US" altLang="ko-KR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‘13.12.31.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자 허가</a:t>
            </a:r>
            <a:r>
              <a:rPr lang="en-US" altLang="ko-KR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신고</a:t>
            </a:r>
            <a:r>
              <a:rPr lang="en-US" altLang="ko-KR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)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된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3,4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등급 의료기기</a:t>
            </a:r>
            <a:endParaRPr lang="en-US" altLang="ko-KR" sz="3200" b="1" dirty="0" smtClean="0">
              <a:solidFill>
                <a:srgbClr val="FF0000"/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endParaRPr lang="en-US" altLang="ko-KR" sz="3200" b="1" dirty="0" smtClean="0">
              <a:solidFill>
                <a:srgbClr val="FF0000"/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*‘13`~17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년까지 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3,4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등급 전체 품목이 대상        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	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이며 연간 약 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500</a:t>
            </a:r>
            <a:r>
              <a:rPr lang="ko-KR" alt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여개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 제품 선정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en-US" altLang="ko-KR" sz="3200" b="1" dirty="0" smtClean="0">
                <a:solidFill>
                  <a:srgbClr val="0070C0"/>
                </a:solidFill>
                <a:latin typeface="HY바다M" pitchFamily="18" charset="-127"/>
                <a:ea typeface="HY바다M" pitchFamily="18" charset="-127"/>
              </a:rPr>
              <a:t>   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Chapter4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FAQ(</a:t>
            </a:r>
            <a:r>
              <a:rPr lang="ko-KR" altLang="en-US" sz="4000" b="1" u="wav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자주묻는</a:t>
            </a: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질문</a:t>
            </a: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)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51520" y="130534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우리 업체는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‘ 13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년도에 이어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‘ 15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년도에도 재평가 대상으로 선정되었는데 중복선정 아닌가요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1" algn="just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재평가 선정 기준은 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‘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업체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’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가 아닌 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‘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의료기기 제품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’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입니다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그러므로 해당 제품이 중복되지 않는다면 중복선정이라고 할 수 없으며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많은 제품을 보유한 업체일수록 제품이 연도별 중복 선정될 가능성이 높습니다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Chapter4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FAQ(</a:t>
            </a:r>
            <a:r>
              <a:rPr lang="ko-KR" altLang="en-US" sz="4000" b="1" u="wav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자주묻는</a:t>
            </a: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질문</a:t>
            </a: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)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51520" y="130534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재평가 대상 제품을 업체간 양도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양수한 경우 누가 재평가를 이행해야 하나요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1" algn="just"/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의료기기 품목에 대한 양도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·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양수가 이루어진 경우 양수자가 양도받은 품목에 대한 권리 및 의무를 함께 가지므로 재평가 역시 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양수자가 이행해야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합니다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.(</a:t>
            </a:r>
            <a:r>
              <a:rPr lang="ko-KR" alt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양도자는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양수인에게 재평가 대상임을 꼭 알려주시기 바람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)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Chapter4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FAQ(</a:t>
            </a:r>
            <a:r>
              <a:rPr lang="ko-KR" altLang="en-US" sz="4000" b="1" u="wav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자주묻는</a:t>
            </a: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질문</a:t>
            </a: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)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51520" y="130534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재평가 접수기간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(2015.7.20 ~ 9.19)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에 신청서만 제출하고 나머지 첨부자료는 이후에 제출해도 괜찮은가요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0" algn="just"/>
            <a:endParaRPr lang="en-US" altLang="ko-KR" sz="3200" b="1" dirty="0" smtClean="0"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재평가 접수기간까지 신청서를 비롯한 완료된 구비서류를 모두 제출해야 접수된 것으로 인정됩니다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아울러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재평가 신청은 의료기기 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전자민원창구 접수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를 원칙으로 합니다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Chapter4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FAQ(</a:t>
            </a:r>
            <a:r>
              <a:rPr lang="ko-KR" altLang="en-US" sz="4000" b="1" u="wavy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자주묻는</a:t>
            </a: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질문</a:t>
            </a:r>
            <a:r>
              <a:rPr lang="en-US" altLang="ko-KR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)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51520" y="130534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‘13,‘14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년도 재평가에서는 라벨 및 첨부문서를 별도로 제출토록 하고 있는데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,‘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15</a:t>
            </a:r>
            <a:r>
              <a:rPr lang="ko-KR" altLang="en-US" sz="3200" b="1" dirty="0" smtClean="0">
                <a:latin typeface="HY바다M" pitchFamily="18" charset="-127"/>
                <a:ea typeface="HY바다M" pitchFamily="18" charset="-127"/>
              </a:rPr>
              <a:t>년도에도 제출해야 하나요</a:t>
            </a:r>
            <a:r>
              <a:rPr lang="en-US" altLang="ko-KR" sz="3200" b="1" dirty="0" smtClean="0">
                <a:latin typeface="HY바다M" pitchFamily="18" charset="-127"/>
                <a:ea typeface="HY바다M" pitchFamily="18" charset="-127"/>
              </a:rPr>
              <a:t>?</a:t>
            </a:r>
          </a:p>
          <a:p>
            <a:pPr lvl="0" algn="just"/>
            <a:endParaRPr lang="en-US" altLang="ko-KR" sz="3200" b="1" dirty="0" smtClean="0">
              <a:latin typeface="HY바다M" pitchFamily="18" charset="-127"/>
              <a:ea typeface="HY바다M" pitchFamily="18" charset="-127"/>
            </a:endParaRPr>
          </a:p>
          <a:p>
            <a:pPr lvl="1" algn="just"/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‘15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년도는 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‘13,‘14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년도 재평가 운영체계를 좀더 효율적으로 정비하여 </a:t>
            </a:r>
            <a:r>
              <a:rPr lang="ko-KR" altLang="en-US" sz="3200" b="1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라벨 및 첨부문서 제출을 제외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하였습니다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.</a:t>
            </a:r>
            <a:endParaRPr lang="en-US" altLang="ko-KR" sz="3200" b="1" dirty="0">
              <a:solidFill>
                <a:srgbClr val="0070C0"/>
              </a:solidFill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36204" y="2751891"/>
            <a:ext cx="463139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200" b="1" spc="-450" dirty="0" smtClean="0">
                <a:gradFill flip="none"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atin typeface="아리따B" pitchFamily="18" charset="-127"/>
                <a:ea typeface="아리따B" pitchFamily="18" charset="-127"/>
              </a:rPr>
              <a:t>Thank You</a:t>
            </a:r>
            <a:endParaRPr lang="ko-KR" altLang="en-US" sz="8200" b="1" spc="-450" dirty="0">
              <a:gradFill flip="none"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1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-684076" y="2744924"/>
            <a:ext cx="1368152" cy="1368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-756592" y="-978096"/>
            <a:ext cx="4168080" cy="4263080"/>
            <a:chOff x="-756592" y="-978096"/>
            <a:chExt cx="4168080" cy="4263080"/>
          </a:xfrm>
        </p:grpSpPr>
        <p:sp>
          <p:nvSpPr>
            <p:cNvPr id="13" name="타원 12"/>
            <p:cNvSpPr/>
            <p:nvPr/>
          </p:nvSpPr>
          <p:spPr>
            <a:xfrm>
              <a:off x="-756592" y="-978096"/>
              <a:ext cx="4168080" cy="4168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-612576" y="-531440"/>
              <a:ext cx="3816424" cy="38164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179512" y="225152"/>
              <a:ext cx="2843808" cy="2843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539552" y="616496"/>
              <a:ext cx="2115344" cy="211534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타원 13"/>
          <p:cNvSpPr/>
          <p:nvPr/>
        </p:nvSpPr>
        <p:spPr>
          <a:xfrm>
            <a:off x="4175956" y="404664"/>
            <a:ext cx="792088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652120" y="908720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732240" y="548680"/>
            <a:ext cx="288032" cy="2880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8460432" y="5877272"/>
            <a:ext cx="360040" cy="3600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683568" y="3789040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물결 2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물결 2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사각형 설명선 34"/>
          <p:cNvSpPr/>
          <p:nvPr/>
        </p:nvSpPr>
        <p:spPr>
          <a:xfrm rot="10800000">
            <a:off x="971600" y="4365104"/>
            <a:ext cx="7200800" cy="1656183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22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Chapter1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928662" y="1124744"/>
            <a:ext cx="7171730" cy="5018900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just">
              <a:lnSpc>
                <a:spcPts val="5600"/>
              </a:lnSpc>
              <a:spcBef>
                <a:spcPct val="0"/>
              </a:spcBef>
              <a:defRPr/>
            </a:pPr>
            <a:r>
              <a:rPr kumimoji="0" lang="ko-KR" altLang="en-US" sz="3200" b="1" i="0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76B7D"/>
                </a:solidFill>
                <a:uLnTx/>
                <a:uFill>
                  <a:solidFill>
                    <a:schemeClr val="accent6"/>
                  </a:solidFill>
                </a:uFill>
                <a:latin typeface="HY그래픽" pitchFamily="18" charset="-127"/>
                <a:ea typeface="HY그래픽" pitchFamily="18" charset="-127"/>
                <a:cs typeface="+mj-cs"/>
              </a:rPr>
              <a:t>품목허가</a:t>
            </a:r>
            <a:r>
              <a:rPr lang="en-US" altLang="ko-K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76B7D"/>
                </a:solidFill>
                <a:uFill>
                  <a:solidFill>
                    <a:schemeClr val="accent6"/>
                  </a:solidFill>
                </a:uFill>
                <a:latin typeface="HY그래픽" pitchFamily="18" charset="-127"/>
                <a:ea typeface="HY그래픽" pitchFamily="18" charset="-127"/>
                <a:cs typeface="+mj-cs"/>
              </a:rPr>
              <a:t>·</a:t>
            </a:r>
            <a:r>
              <a:rPr lang="ko-KR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76B7D"/>
                </a:solidFill>
                <a:uFill>
                  <a:solidFill>
                    <a:schemeClr val="accent6"/>
                  </a:solidFill>
                </a:uFill>
                <a:latin typeface="HY그래픽" pitchFamily="18" charset="-127"/>
                <a:ea typeface="HY그래픽" pitchFamily="18" charset="-127"/>
                <a:cs typeface="+mj-cs"/>
              </a:rPr>
              <a:t>신고된 의료기기 중 안전성 </a:t>
            </a:r>
            <a:r>
              <a:rPr lang="en-US" altLang="ko-K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76B7D"/>
                </a:solidFill>
                <a:uFill>
                  <a:solidFill>
                    <a:schemeClr val="accent6"/>
                  </a:solidFill>
                </a:uFill>
                <a:latin typeface="HY그래픽" pitchFamily="18" charset="-127"/>
                <a:ea typeface="HY그래픽" pitchFamily="18" charset="-127"/>
              </a:rPr>
              <a:t>·</a:t>
            </a:r>
            <a:r>
              <a:rPr lang="ko-KR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76B7D"/>
                </a:solidFill>
                <a:uFill>
                  <a:solidFill>
                    <a:schemeClr val="accent6"/>
                  </a:solidFill>
                </a:uFill>
                <a:latin typeface="HY그래픽" pitchFamily="18" charset="-127"/>
                <a:ea typeface="HY그래픽" pitchFamily="18" charset="-127"/>
                <a:cs typeface="+mj-cs"/>
              </a:rPr>
              <a:t>유효성에 대한 검증의 필요성이 인정되는 의료기기에  대하여 최신의 과학수준으로  재평가 하는 제도</a:t>
            </a:r>
            <a:endParaRPr lang="en-US" altLang="ko-KR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76B7D"/>
              </a:solidFill>
              <a:uFill>
                <a:solidFill>
                  <a:schemeClr val="accent6"/>
                </a:solidFill>
              </a:uFill>
              <a:latin typeface="HY그래픽" pitchFamily="18" charset="-127"/>
              <a:ea typeface="HY그래픽" pitchFamily="18" charset="-127"/>
              <a:cs typeface="+mj-cs"/>
            </a:endParaRPr>
          </a:p>
        </p:txBody>
      </p:sp>
      <p:sp>
        <p:nvSpPr>
          <p:cNvPr id="34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재평가 제도 개요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87624" y="450912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의료기기 사용시 발생 가능한 위해 상황 예방 및 안전하고 효율적인 사용환경 조성</a:t>
            </a:r>
            <a:endParaRPr lang="ko-KR" altLang="en-US" dirty="0"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22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Chapter1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재평가 추진현황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395536" y="2420888"/>
            <a:ext cx="2520280" cy="2232248"/>
            <a:chOff x="323528" y="908720"/>
            <a:chExt cx="2520280" cy="2232248"/>
          </a:xfrm>
        </p:grpSpPr>
        <p:sp>
          <p:nvSpPr>
            <p:cNvPr id="36" name="모서리가 접힌 도형 35"/>
            <p:cNvSpPr/>
            <p:nvPr/>
          </p:nvSpPr>
          <p:spPr>
            <a:xfrm>
              <a:off x="323528" y="908720"/>
              <a:ext cx="2520280" cy="2232248"/>
            </a:xfrm>
            <a:prstGeom prst="foldedCorner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5645" y="955754"/>
              <a:ext cx="230425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HY동녘B" pitchFamily="18" charset="-127"/>
                  <a:ea typeface="HY동녘B" pitchFamily="18" charset="-127"/>
                </a:rPr>
                <a:t>제</a:t>
              </a:r>
              <a:r>
                <a:rPr lang="en-US" altLang="ko-KR" b="1" dirty="0" smtClean="0">
                  <a:latin typeface="HY동녘B" pitchFamily="18" charset="-127"/>
                  <a:ea typeface="HY동녘B" pitchFamily="18" charset="-127"/>
                </a:rPr>
                <a:t>1</a:t>
              </a:r>
              <a:r>
                <a:rPr lang="ko-KR" altLang="en-US" b="1" dirty="0" smtClean="0">
                  <a:latin typeface="HY동녘B" pitchFamily="18" charset="-127"/>
                  <a:ea typeface="HY동녘B" pitchFamily="18" charset="-127"/>
                </a:rPr>
                <a:t>차  재평가</a:t>
              </a:r>
              <a:endParaRPr lang="en-US" altLang="ko-KR" b="1" dirty="0" smtClean="0">
                <a:latin typeface="HY동녘B" pitchFamily="18" charset="-127"/>
                <a:ea typeface="HY동녘B" pitchFamily="18" charset="-127"/>
              </a:endParaRPr>
            </a:p>
            <a:p>
              <a:r>
                <a:rPr lang="en-US" altLang="ko-KR" b="1" dirty="0" smtClean="0">
                  <a:latin typeface="HY동녘B" pitchFamily="18" charset="-127"/>
                  <a:ea typeface="HY동녘B" pitchFamily="18" charset="-127"/>
                </a:rPr>
                <a:t>(‘09 ~‘12)</a:t>
              </a:r>
            </a:p>
            <a:p>
              <a:r>
                <a:rPr lang="ko-KR" altLang="en-US" b="1" dirty="0" smtClean="0">
                  <a:latin typeface="HY동녘B" pitchFamily="18" charset="-127"/>
                  <a:ea typeface="HY동녘B" pitchFamily="18" charset="-127"/>
                </a:rPr>
                <a:t>공통기준 규격 중심</a:t>
              </a:r>
              <a:endParaRPr lang="en-US" altLang="ko-KR" b="1" dirty="0" smtClean="0">
                <a:latin typeface="HY동녘B" pitchFamily="18" charset="-127"/>
                <a:ea typeface="HY동녘B" pitchFamily="18" charset="-127"/>
              </a:endParaRPr>
            </a:p>
            <a:p>
              <a:endParaRPr lang="en-US" altLang="ko-KR" sz="1000" b="1" dirty="0" smtClean="0"/>
            </a:p>
            <a:p>
              <a:r>
                <a:rPr lang="ko-KR" altLang="en-US" dirty="0" err="1" smtClean="0"/>
                <a:t>생물학적안전</a:t>
              </a:r>
              <a:r>
                <a:rPr lang="en-US" altLang="ko-KR" dirty="0" smtClean="0"/>
                <a:t>,</a:t>
              </a:r>
              <a:r>
                <a:rPr lang="ko-KR" altLang="en-US" dirty="0" smtClean="0"/>
                <a:t>전자파안전</a:t>
              </a:r>
              <a:r>
                <a:rPr lang="en-US" altLang="ko-KR" dirty="0" smtClean="0"/>
                <a:t>,</a:t>
              </a:r>
              <a:r>
                <a:rPr lang="ko-KR" altLang="en-US" dirty="0" err="1" smtClean="0"/>
                <a:t>전기기계적안전에</a:t>
              </a:r>
              <a:r>
                <a:rPr lang="ko-KR" altLang="en-US" dirty="0" smtClean="0"/>
                <a:t> 관한 공통기준규격의 적합여부</a:t>
              </a:r>
              <a:endParaRPr lang="ko-KR" altLang="en-US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292080" y="767890"/>
            <a:ext cx="3493052" cy="2085046"/>
            <a:chOff x="5580112" y="851858"/>
            <a:chExt cx="3312368" cy="1569030"/>
          </a:xfrm>
        </p:grpSpPr>
        <p:sp>
          <p:nvSpPr>
            <p:cNvPr id="39" name="모서리가 접힌 도형 38"/>
            <p:cNvSpPr/>
            <p:nvPr/>
          </p:nvSpPr>
          <p:spPr>
            <a:xfrm>
              <a:off x="5580112" y="1052736"/>
              <a:ext cx="3312368" cy="1368152"/>
            </a:xfrm>
            <a:prstGeom prst="foldedCorne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16679" y="851858"/>
              <a:ext cx="3037132" cy="14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b="1" dirty="0" smtClean="0">
                <a:latin typeface="HY동녘B" pitchFamily="18" charset="-127"/>
                <a:ea typeface="HY동녘B" pitchFamily="18" charset="-127"/>
              </a:endParaRPr>
            </a:p>
            <a:p>
              <a:r>
                <a:rPr lang="ko-KR" altLang="en-US" b="1" dirty="0" smtClean="0">
                  <a:latin typeface="HY동녘B" pitchFamily="18" charset="-127"/>
                  <a:ea typeface="HY동녘B" pitchFamily="18" charset="-127"/>
                </a:rPr>
                <a:t>제</a:t>
              </a:r>
              <a:r>
                <a:rPr lang="en-US" altLang="ko-KR" b="1" dirty="0" smtClean="0">
                  <a:latin typeface="HY동녘B" pitchFamily="18" charset="-127"/>
                  <a:ea typeface="HY동녘B" pitchFamily="18" charset="-127"/>
                </a:rPr>
                <a:t>2</a:t>
              </a:r>
              <a:r>
                <a:rPr lang="ko-KR" altLang="en-US" b="1" dirty="0" smtClean="0">
                  <a:latin typeface="HY동녘B" pitchFamily="18" charset="-127"/>
                  <a:ea typeface="HY동녘B" pitchFamily="18" charset="-127"/>
                </a:rPr>
                <a:t>차  재평가</a:t>
              </a:r>
              <a:r>
                <a:rPr lang="en-US" altLang="ko-KR" b="1" dirty="0" smtClean="0">
                  <a:latin typeface="HY동녘B" pitchFamily="18" charset="-127"/>
                  <a:ea typeface="HY동녘B" pitchFamily="18" charset="-127"/>
                </a:rPr>
                <a:t>(‘13~‘17)</a:t>
              </a:r>
            </a:p>
            <a:p>
              <a:r>
                <a:rPr lang="ko-KR" altLang="en-US" b="1" dirty="0" smtClean="0">
                  <a:latin typeface="HY동녘B" pitchFamily="18" charset="-127"/>
                  <a:ea typeface="HY동녘B" pitchFamily="18" charset="-127"/>
                </a:rPr>
                <a:t>시판 후 안전성 정보 중심</a:t>
              </a:r>
              <a:endParaRPr lang="en-US" altLang="ko-KR" sz="1500" b="1" dirty="0" smtClean="0">
                <a:latin typeface="HY동녘B" pitchFamily="18" charset="-127"/>
                <a:ea typeface="HY동녘B" pitchFamily="18" charset="-127"/>
              </a:endParaRPr>
            </a:p>
            <a:p>
              <a:endParaRPr lang="en-US" altLang="ko-KR" sz="1000" dirty="0" smtClean="0"/>
            </a:p>
            <a:p>
              <a:r>
                <a:rPr lang="ko-KR" altLang="en-US" dirty="0" smtClean="0"/>
                <a:t>유해사례 등 안전성정보를 수집 분석하여 허가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사용방법</a:t>
              </a:r>
              <a:r>
                <a:rPr lang="en-US" altLang="ko-KR" dirty="0" smtClean="0"/>
                <a:t>,</a:t>
              </a:r>
              <a:r>
                <a:rPr lang="ko-KR" altLang="en-US" dirty="0" smtClean="0"/>
                <a:t>사용상 주의사항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에 반영</a:t>
              </a:r>
              <a:endParaRPr lang="ko-KR" altLang="en-US" dirty="0"/>
            </a:p>
          </p:txBody>
        </p:sp>
      </p:grpSp>
      <p:graphicFrame>
        <p:nvGraphicFramePr>
          <p:cNvPr id="34" name="다이어그램 33"/>
          <p:cNvGraphicFramePr/>
          <p:nvPr/>
        </p:nvGraphicFramePr>
        <p:xfrm>
          <a:off x="1142976" y="1071546"/>
          <a:ext cx="6884838" cy="50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Chapter1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재평가 관련 법령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187624" y="2095688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의료기기법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제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9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조 제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1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항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식품의약품안전처장</a:t>
            </a: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이하 </a:t>
            </a:r>
            <a:r>
              <a:rPr lang="ko-KR" altLang="en-US" dirty="0" err="1" smtClean="0">
                <a:latin typeface="HY동녘B" pitchFamily="18" charset="-127"/>
                <a:ea typeface="HY수평선B" pitchFamily="18" charset="-127"/>
              </a:rPr>
              <a:t>식약처장</a:t>
            </a: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)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은 제조허가</a:t>
            </a: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·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제조신고를 받은 의료기기 중 </a:t>
            </a:r>
            <a:r>
              <a:rPr lang="ko-KR" altLang="en-US" dirty="0" smtClean="0">
                <a:uFill>
                  <a:solidFill>
                    <a:srgbClr val="FF0000"/>
                  </a:solidFill>
                </a:uFill>
                <a:latin typeface="HY동녘B" pitchFamily="18" charset="-127"/>
                <a:ea typeface="HY수평선B" pitchFamily="18" charset="-127"/>
              </a:rPr>
              <a:t>안전성</a:t>
            </a:r>
            <a:r>
              <a:rPr lang="en-US" altLang="ko-KR" dirty="0" smtClean="0">
                <a:uFill>
                  <a:solidFill>
                    <a:srgbClr val="FF0000"/>
                  </a:solidFill>
                </a:uFill>
                <a:latin typeface="HY동녘B" pitchFamily="18" charset="-127"/>
                <a:ea typeface="HY수평선B" pitchFamily="18" charset="-127"/>
              </a:rPr>
              <a:t>·</a:t>
            </a:r>
            <a:r>
              <a:rPr lang="ko-KR" altLang="en-US" dirty="0" smtClean="0">
                <a:uFill>
                  <a:solidFill>
                    <a:srgbClr val="FF0000"/>
                  </a:solidFill>
                </a:uFill>
                <a:latin typeface="HY동녘B" pitchFamily="18" charset="-127"/>
                <a:ea typeface="HY수평선B" pitchFamily="18" charset="-127"/>
              </a:rPr>
              <a:t>유효성에 대하여 재검토가 필요하다고 인정되는 의료기기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에 대하여 재평가를 할 수 있고</a:t>
            </a: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재평가 결과에 따라 필요한 조치를 명할 수 있다</a:t>
            </a: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.</a:t>
            </a:r>
            <a:endParaRPr lang="ko-KR" altLang="en-US" dirty="0">
              <a:latin typeface="HY동녘B" pitchFamily="18" charset="-127"/>
              <a:ea typeface="HY수평선B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755576" y="1527175"/>
            <a:ext cx="2016224" cy="461665"/>
            <a:chOff x="755576" y="1527175"/>
            <a:chExt cx="2016224" cy="461665"/>
          </a:xfrm>
        </p:grpSpPr>
        <p:grpSp>
          <p:nvGrpSpPr>
            <p:cNvPr id="41" name="그룹 40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115616" y="1527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근거법령</a:t>
              </a:r>
              <a:endParaRPr lang="ko-KR" altLang="en-US" sz="2400" b="1" dirty="0">
                <a:solidFill>
                  <a:schemeClr val="accent5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1187624" y="5373216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 재평가에 관한 규정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식약처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고시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))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  <a:latin typeface="HY동녘B" pitchFamily="18" charset="-127"/>
              <a:ea typeface="HY수평선B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187624" y="3679864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의료기기법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시행규칙 제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11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조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재평가의 방법 및 절차 등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err="1" smtClean="0">
                <a:latin typeface="HY동녘B" pitchFamily="18" charset="-127"/>
                <a:ea typeface="HY수평선B" pitchFamily="18" charset="-127"/>
              </a:rPr>
              <a:t>식약처장은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 의료기기에 대한 재평가를 실시하고자 하는 때에는 의료기기위원회를 거쳐 재평가 대상품목을 결정한 후 다음 사항을 공고해야 한다</a:t>
            </a: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  1. 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재평가 대상품목</a:t>
            </a: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  2. 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재평가 신청기간  </a:t>
            </a:r>
            <a:r>
              <a:rPr lang="en-US" altLang="ko-KR" dirty="0" smtClean="0">
                <a:latin typeface="HY동녘B" pitchFamily="18" charset="-127"/>
                <a:ea typeface="HY수평선B" pitchFamily="18" charset="-127"/>
              </a:rPr>
              <a:t>3. </a:t>
            </a:r>
            <a:r>
              <a:rPr lang="ko-KR" altLang="en-US" dirty="0" smtClean="0">
                <a:latin typeface="HY동녘B" pitchFamily="18" charset="-127"/>
                <a:ea typeface="HY수평선B" pitchFamily="18" charset="-127"/>
              </a:rPr>
              <a:t>제출자료의 내용</a:t>
            </a:r>
            <a:endParaRPr lang="ko-KR" altLang="en-US" dirty="0">
              <a:latin typeface="HY동녘B" pitchFamily="18" charset="-127"/>
              <a:ea typeface="HY수평선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Chapter1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ko-KR" altLang="en-US" sz="40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의료기기 재평가 운영절차</a:t>
            </a:r>
            <a:endParaRPr lang="ko-KR" altLang="en-US" sz="40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55576" y="1527175"/>
            <a:ext cx="2016224" cy="461665"/>
            <a:chOff x="755576" y="1527175"/>
            <a:chExt cx="2016224" cy="461665"/>
          </a:xfrm>
        </p:grpSpPr>
        <p:grpSp>
          <p:nvGrpSpPr>
            <p:cNvPr id="33" name="그룹 40"/>
            <p:cNvGrpSpPr/>
            <p:nvPr/>
          </p:nvGrpSpPr>
          <p:grpSpPr>
            <a:xfrm>
              <a:off x="755576" y="1556792"/>
              <a:ext cx="360040" cy="432048"/>
              <a:chOff x="4716016" y="4069168"/>
              <a:chExt cx="576000" cy="576000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4716016" y="4069168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4860072" y="418162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4932040" y="4270334"/>
                <a:ext cx="187577" cy="1875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15616" y="1527175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accent5">
                      <a:lumMod val="75000"/>
                    </a:schemeClr>
                  </a:solidFill>
                  <a:ea typeface="HY엽서M" pitchFamily="18" charset="-127"/>
                </a:rPr>
                <a:t>운영절차</a:t>
              </a:r>
              <a:endParaRPr lang="ko-KR" altLang="en-US" sz="2400" b="1" dirty="0">
                <a:solidFill>
                  <a:schemeClr val="accent5">
                    <a:lumMod val="75000"/>
                  </a:schemeClr>
                </a:solidFill>
                <a:ea typeface="HY엽서M" pitchFamily="18" charset="-127"/>
              </a:endParaRPr>
            </a:p>
          </p:txBody>
        </p:sp>
      </p:grp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103102960" descr="EMB000012201075"/>
          <p:cNvPicPr>
            <a:picLocks noChangeAspect="1" noChangeArrowheads="1"/>
          </p:cNvPicPr>
          <p:nvPr/>
        </p:nvPicPr>
        <p:blipFill>
          <a:blip r:embed="rId3" cstate="print"/>
          <a:srcRect l="3197" r="3017"/>
          <a:stretch>
            <a:fillRect/>
          </a:stretch>
        </p:blipFill>
        <p:spPr bwMode="auto">
          <a:xfrm>
            <a:off x="1619672" y="1988840"/>
            <a:ext cx="5904656" cy="4248472"/>
          </a:xfrm>
          <a:prstGeom prst="rect">
            <a:avLst/>
          </a:prstGeom>
          <a:noFill/>
        </p:spPr>
      </p:pic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755576" y="2607047"/>
            <a:ext cx="7560840" cy="1974081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2015 </a:t>
            </a:r>
            <a:r>
              <a:rPr kumimoji="0" lang="ko-KR" altLang="en-US" sz="5500" b="1" i="0" u="wavy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  <a:cs typeface="+mj-cs"/>
              </a:rPr>
              <a:t>의료기기 재평가 운영계획</a:t>
            </a:r>
            <a:endParaRPr kumimoji="0" lang="ko-KR" altLang="en-US" sz="5500" b="1" i="0" u="wavy" strike="noStrike" kern="1200" cap="none" spc="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0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-450" dirty="0" smtClean="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0800000" scaled="0"/>
                  <a:tileRect/>
                </a:gradFill>
                <a:latin typeface="아리따B" pitchFamily="18" charset="-127"/>
                <a:ea typeface="아리따B" pitchFamily="18" charset="-127"/>
              </a:rPr>
              <a:t>Chapter2</a:t>
            </a:r>
            <a:endParaRPr lang="ko-KR" altLang="en-US" sz="4800" b="1" spc="-450" dirty="0"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  <a:tileRect/>
              </a:gradFill>
              <a:latin typeface="아리따B" pitchFamily="18" charset="-127"/>
              <a:ea typeface="아리따B" pitchFamily="18" charset="-127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2490564" y="260648"/>
            <a:ext cx="6113884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 algn="l">
              <a:lnSpc>
                <a:spcPts val="5600"/>
              </a:lnSpc>
              <a:defRPr/>
            </a:pPr>
            <a:r>
              <a:rPr lang="en-US" altLang="ko-KR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2015</a:t>
            </a:r>
            <a:r>
              <a:rPr lang="ko-KR" altLang="en-US" sz="3200" b="1" u="wavy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HY엽서M" pitchFamily="18" charset="-127"/>
                <a:ea typeface="HY엽서M" pitchFamily="18" charset="-127"/>
              </a:rPr>
              <a:t> 의료기기 재평가 운영계획</a:t>
            </a:r>
            <a:endParaRPr lang="ko-KR" altLang="en-US" sz="3200" b="1" u="wavy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611560" y="1700808"/>
            <a:ext cx="7848872" cy="1496778"/>
          </a:xfrm>
          <a:prstGeom prst="roundRect">
            <a:avLst/>
          </a:prstGeom>
          <a:ln>
            <a:solidFill>
              <a:srgbClr val="A6D5E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500" dirty="0">
                <a:solidFill>
                  <a:schemeClr val="accent3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5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2015</a:t>
            </a:r>
            <a:r>
              <a:rPr kumimoji="0" lang="ko-KR" altLang="en-US" sz="25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년도 </a:t>
            </a:r>
            <a:r>
              <a:rPr kumimoji="0" lang="ko-KR" altLang="en-US" sz="25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의료기기 재평가 실시 공고</a:t>
            </a:r>
            <a:r>
              <a:rPr kumimoji="0"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kumimoji="0"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‘</a:t>
            </a:r>
            <a:r>
              <a:rPr kumimoji="0"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14.07.21)</a:t>
            </a:r>
            <a:endParaRPr kumimoji="0" lang="en-US" altLang="ko-KR" sz="2000" dirty="0">
              <a:solidFill>
                <a:schemeClr val="tx2">
                  <a:lumMod val="60000"/>
                  <a:lumOff val="40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chemeClr val="accent3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000" dirty="0">
                <a:solidFill>
                  <a:srgbClr val="00B050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en-US" altLang="ko-KR" sz="20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※ </a:t>
            </a:r>
            <a:r>
              <a:rPr lang="en-US" altLang="ko-KR" sz="2000" dirty="0" smtClean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185</a:t>
            </a:r>
            <a:r>
              <a:rPr kumimoji="0" lang="ko-KR" altLang="en-US" sz="2000" dirty="0" smtClean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개 업체</a:t>
            </a:r>
            <a:r>
              <a:rPr kumimoji="0" lang="en-US" altLang="ko-KR" sz="2000" dirty="0" smtClean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, 92</a:t>
            </a:r>
            <a:r>
              <a:rPr kumimoji="0" lang="ko-KR" altLang="en-US" sz="2000" dirty="0" smtClean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개 </a:t>
            </a:r>
            <a:r>
              <a:rPr kumimoji="0" lang="ko-KR" altLang="en-US" sz="2000" dirty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허가 </a:t>
            </a:r>
            <a:r>
              <a:rPr kumimoji="0" lang="ko-KR" altLang="en-US" sz="2000" dirty="0" smtClean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품목</a:t>
            </a:r>
            <a:r>
              <a:rPr kumimoji="0" lang="en-US" altLang="ko-KR" sz="2000" dirty="0" smtClean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, </a:t>
            </a:r>
            <a:r>
              <a:rPr lang="en-US" altLang="ko-KR" sz="2000" dirty="0" smtClean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476</a:t>
            </a:r>
            <a:r>
              <a:rPr kumimoji="0" lang="ko-KR" altLang="en-US" sz="2000" dirty="0" smtClean="0">
                <a:solidFill>
                  <a:srgbClr val="276B7D"/>
                </a:solidFill>
                <a:latin typeface="휴먼둥근헤드라인" pitchFamily="18" charset="-127"/>
                <a:ea typeface="휴먼둥근헤드라인" pitchFamily="18" charset="-127"/>
              </a:rPr>
              <a:t>개 제품</a:t>
            </a:r>
            <a:endParaRPr kumimoji="0" lang="ko-KR" altLang="en-US" sz="2000" dirty="0">
              <a:solidFill>
                <a:srgbClr val="00B05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grpSp>
        <p:nvGrpSpPr>
          <p:cNvPr id="33" name="그룹 5"/>
          <p:cNvGrpSpPr/>
          <p:nvPr/>
        </p:nvGrpSpPr>
        <p:grpSpPr>
          <a:xfrm>
            <a:off x="611560" y="3429000"/>
            <a:ext cx="7848872" cy="2576898"/>
            <a:chOff x="5611961" y="907300"/>
            <a:chExt cx="2527480" cy="1209734"/>
          </a:xfrm>
          <a:blipFill>
            <a:blip r:embed="rId3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4" name="모서리가 둥근 직사각형 4"/>
            <p:cNvSpPr/>
            <p:nvPr/>
          </p:nvSpPr>
          <p:spPr>
            <a:xfrm>
              <a:off x="5671015" y="966354"/>
              <a:ext cx="2409372" cy="109162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820" tIns="83820" rIns="83820" bIns="8382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2200" dirty="0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5611961" y="907300"/>
              <a:ext cx="2527480" cy="1209734"/>
            </a:xfrm>
            <a:prstGeom prst="roundRect">
              <a:avLst/>
            </a:prstGeom>
            <a:ln>
              <a:solidFill>
                <a:srgbClr val="A6D5E4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endParaRPr lang="en-US" altLang="ko-KR" sz="26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endParaRPr lang="en-US" altLang="ko-KR" sz="26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휴먼둥근헤드라인" pitchFamily="18" charset="-127"/>
                  <a:ea typeface="휴먼둥근헤드라인" pitchFamily="18" charset="-127"/>
                </a:rPr>
                <a:t>주기</a:t>
              </a:r>
              <a:r>
                <a:rPr lang="ko-KR" altLang="en-US" sz="2600" dirty="0" smtClean="0">
                  <a:solidFill>
                    <a:srgbClr val="00B050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: 7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년   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5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년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(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최신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정보사항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반영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600" dirty="0" smtClean="0">
                <a:solidFill>
                  <a:schemeClr val="accent3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u"/>
                <a:defRPr/>
              </a:pP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ko-KR" altLang="en-US" sz="2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휴먼둥근헤드라인" pitchFamily="18" charset="-127"/>
                  <a:ea typeface="휴먼둥근헤드라인" pitchFamily="18" charset="-127"/>
                </a:rPr>
                <a:t>품목</a:t>
              </a:r>
              <a:r>
                <a:rPr lang="ko-KR" altLang="en-US" sz="2600" dirty="0" smtClean="0">
                  <a:solidFill>
                    <a:srgbClr val="00B050"/>
                  </a:solidFill>
                  <a:latin typeface="휴먼둥근헤드라인" pitchFamily="18" charset="-127"/>
                  <a:ea typeface="휴먼둥근헤드라인" pitchFamily="18" charset="-127"/>
                </a:rPr>
                <a:t> 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: 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고 위험도 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3,4</a:t>
              </a:r>
              <a:r>
                <a:rPr lang="ko-KR" altLang="en-US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등급 의료기기</a:t>
              </a:r>
              <a:endParaRPr lang="en-US" altLang="ko-KR" sz="26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600" dirty="0" smtClean="0">
                  <a:solidFill>
                    <a:schemeClr val="tx1"/>
                  </a:solidFill>
                  <a:latin typeface="휴먼둥근헤드라인" pitchFamily="18" charset="-127"/>
                  <a:ea typeface="휴먼둥근헤드라인" pitchFamily="18" charset="-127"/>
                </a:rPr>
                <a:t>          </a:t>
              </a:r>
              <a:r>
                <a:rPr lang="en-US" altLang="ko-KR" sz="1900" dirty="0" smtClean="0">
                  <a:solidFill>
                    <a:srgbClr val="FF0000"/>
                  </a:solidFill>
                  <a:latin typeface="휴먼둥근헤드라인" pitchFamily="18" charset="-127"/>
                  <a:ea typeface="휴먼둥근헤드라인" pitchFamily="18" charset="-127"/>
                </a:rPr>
                <a:t>(‘13.12.31</a:t>
              </a:r>
              <a:r>
                <a:rPr lang="ko-KR" altLang="en-US" sz="1900" dirty="0" smtClean="0">
                  <a:solidFill>
                    <a:srgbClr val="FF0000"/>
                  </a:solidFill>
                  <a:latin typeface="휴먼둥근헤드라인" pitchFamily="18" charset="-127"/>
                  <a:ea typeface="휴먼둥근헤드라인" pitchFamily="18" charset="-127"/>
                </a:rPr>
                <a:t>일 허가 기준</a:t>
              </a:r>
              <a:r>
                <a:rPr lang="en-US" altLang="ko-KR" sz="1900" dirty="0" smtClean="0">
                  <a:solidFill>
                    <a:srgbClr val="FF0000"/>
                  </a:solidFill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600" dirty="0" smtClean="0">
                <a:solidFill>
                  <a:schemeClr val="accent3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7" name="물결 6"/>
          <p:cNvSpPr/>
          <p:nvPr/>
        </p:nvSpPr>
        <p:spPr>
          <a:xfrm>
            <a:off x="0" y="6184897"/>
            <a:ext cx="9144000" cy="183068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물결 5"/>
          <p:cNvSpPr/>
          <p:nvPr/>
        </p:nvSpPr>
        <p:spPr>
          <a:xfrm rot="10800000">
            <a:off x="-77008" y="6093296"/>
            <a:ext cx="9288000" cy="1830680"/>
          </a:xfrm>
          <a:prstGeom prst="wav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3099941" y="4067469"/>
            <a:ext cx="288032" cy="39436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ko-KR" alt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6120240" y="3212976"/>
            <a:ext cx="2912766" cy="3307489"/>
            <a:chOff x="6120240" y="3212976"/>
            <a:chExt cx="2912766" cy="3307489"/>
          </a:xfrm>
        </p:grpSpPr>
        <p:sp>
          <p:nvSpPr>
            <p:cNvPr id="31" name="타원 30"/>
            <p:cNvSpPr/>
            <p:nvPr/>
          </p:nvSpPr>
          <p:spPr>
            <a:xfrm>
              <a:off x="6156176" y="4293096"/>
              <a:ext cx="288032" cy="288032"/>
            </a:xfrm>
            <a:prstGeom prst="ellipse">
              <a:avLst/>
            </a:prstGeom>
            <a:solidFill>
              <a:srgbClr val="CCE7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6660232" y="5085184"/>
              <a:ext cx="10801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430306" y="5921984"/>
              <a:ext cx="0" cy="576000"/>
            </a:xfrm>
            <a:prstGeom prst="line">
              <a:avLst/>
            </a:prstGeom>
            <a:ln w="76200">
              <a:solidFill>
                <a:srgbClr val="3E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562413" y="4612465"/>
              <a:ext cx="0" cy="1908000"/>
            </a:xfrm>
            <a:prstGeom prst="line">
              <a:avLst/>
            </a:prstGeom>
            <a:ln w="762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8710365" y="5271647"/>
              <a:ext cx="0" cy="115200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8384933" y="4653136"/>
              <a:ext cx="648073" cy="64807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451595" y="4724004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8533031" y="4806474"/>
              <a:ext cx="346660" cy="346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604448" y="4877865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635780" y="4909197"/>
              <a:ext cx="153472" cy="1534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884368" y="5760552"/>
              <a:ext cx="648072" cy="648072"/>
            </a:xfrm>
            <a:prstGeom prst="ellipse">
              <a:avLst/>
            </a:prstGeom>
            <a:solidFill>
              <a:srgbClr val="DBEEF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164287" y="3802688"/>
              <a:ext cx="792089" cy="79208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7270203" y="391676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7380312" y="402922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7471369" y="4117934"/>
              <a:ext cx="187577" cy="1875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7884368" y="3212976"/>
              <a:ext cx="432048" cy="43204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120240" y="5301208"/>
              <a:ext cx="612000" cy="612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90839" y="5374708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280943" y="546784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EA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934</Words>
  <Application>Microsoft Office PowerPoint</Application>
  <PresentationFormat>화면 슬라이드 쇼(4:3)</PresentationFormat>
  <Paragraphs>223</Paragraphs>
  <Slides>38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4" baseType="lpstr">
      <vt:lpstr>굴림</vt:lpstr>
      <vt:lpstr>Arial</vt:lpstr>
      <vt:lpstr>맑은 고딕</vt:lpstr>
      <vt:lpstr>아리따B</vt:lpstr>
      <vt:lpstr>HY엽서M</vt:lpstr>
      <vt:lpstr>HY그래픽</vt:lpstr>
      <vt:lpstr>HY동녘B</vt:lpstr>
      <vt:lpstr>HY목판L</vt:lpstr>
      <vt:lpstr>HY수평선B</vt:lpstr>
      <vt:lpstr>휴먼둥근헤드라인</vt:lpstr>
      <vt:lpstr>바탕</vt:lpstr>
      <vt:lpstr>Wingdings</vt:lpstr>
      <vt:lpstr>궁서체</vt:lpstr>
      <vt:lpstr>HY동녘M</vt:lpstr>
      <vt:lpstr>HY바다M</vt:lpstr>
      <vt:lpstr>Office 테마</vt:lpstr>
      <vt:lpstr>슬라이드 1</vt:lpstr>
      <vt:lpstr>슬라이드 2</vt:lpstr>
      <vt:lpstr>슬라이드 3</vt:lpstr>
      <vt:lpstr>재평가 제도 개요</vt:lpstr>
      <vt:lpstr>재평가 추진현황</vt:lpstr>
      <vt:lpstr>재평가 관련 법령</vt:lpstr>
      <vt:lpstr>의료기기 재평가 운영절차</vt:lpstr>
      <vt:lpstr>슬라이드 8</vt:lpstr>
      <vt:lpstr>2015 의료기기 재평가 운영계획</vt:lpstr>
      <vt:lpstr>2015 의료기기 재평가 운영계획</vt:lpstr>
      <vt:lpstr>2015 의료기기 재평가 운영계획</vt:lpstr>
      <vt:lpstr>2015 의료기기 재평가 운영계획</vt:lpstr>
      <vt:lpstr>2015 의료기기 재평가 운영계획</vt:lpstr>
      <vt:lpstr>2015 의료기기 재평가 운영계획</vt:lpstr>
      <vt:lpstr>2015 의료기기 재평가 운영계획</vt:lpstr>
      <vt:lpstr>2015 의료기기 재평가 운영계획</vt:lpstr>
      <vt:lpstr>2015 의료기기 재평가 운영계획</vt:lpstr>
      <vt:lpstr>2015 의료기기 재평가 운영계획</vt:lpstr>
      <vt:lpstr>2015 의료기기 재평가 운영계획</vt:lpstr>
      <vt:lpstr>슬라이드 20</vt:lpstr>
      <vt:lpstr>제출자료 작성 예시</vt:lpstr>
      <vt:lpstr>제출자료 작성 예시</vt:lpstr>
      <vt:lpstr>제출자료 작성 예시</vt:lpstr>
      <vt:lpstr>제출자료 작성 예시</vt:lpstr>
      <vt:lpstr>제출자료 작성 예시</vt:lpstr>
      <vt:lpstr>제출자료 작성 예시</vt:lpstr>
      <vt:lpstr>제출자료 작성 예시</vt:lpstr>
      <vt:lpstr>제출자료 작성 예시</vt:lpstr>
      <vt:lpstr>제출자료 작성 예시</vt:lpstr>
      <vt:lpstr>제출자료 작성 예시</vt:lpstr>
      <vt:lpstr>제출자료 작성 예시</vt:lpstr>
      <vt:lpstr>슬라이드 32</vt:lpstr>
      <vt:lpstr>FAQ(자주묻는 질문)</vt:lpstr>
      <vt:lpstr>FAQ(자주묻는 질문)</vt:lpstr>
      <vt:lpstr>FAQ(자주묻는 질문)</vt:lpstr>
      <vt:lpstr>FAQ(자주묻는 질문)</vt:lpstr>
      <vt:lpstr>FAQ(자주묻는 질문)</vt:lpstr>
      <vt:lpstr>슬라이드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김순용</dc:creator>
  <cp:lastModifiedBy>USER</cp:lastModifiedBy>
  <cp:revision>88</cp:revision>
  <dcterms:created xsi:type="dcterms:W3CDTF">2014-05-19T00:46:24Z</dcterms:created>
  <dcterms:modified xsi:type="dcterms:W3CDTF">2014-07-31T01:43:09Z</dcterms:modified>
</cp:coreProperties>
</file>