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542102" r:id="rId1"/>
  </p:sldMasterIdLst>
  <p:notesMasterIdLst>
    <p:notesMasterId r:id="rId41"/>
  </p:notesMasterIdLst>
  <p:handoutMasterIdLst>
    <p:handoutMasterId r:id="rId42"/>
  </p:handoutMasterIdLst>
  <p:sldIdLst>
    <p:sldId id="1743" r:id="rId2"/>
    <p:sldId id="1725" r:id="rId3"/>
    <p:sldId id="1723" r:id="rId4"/>
    <p:sldId id="1713" r:id="rId5"/>
    <p:sldId id="1422" r:id="rId6"/>
    <p:sldId id="1656" r:id="rId7"/>
    <p:sldId id="1617" r:id="rId8"/>
    <p:sldId id="1736" r:id="rId9"/>
    <p:sldId id="1665" r:id="rId10"/>
    <p:sldId id="1666" r:id="rId11"/>
    <p:sldId id="1690" r:id="rId12"/>
    <p:sldId id="1691" r:id="rId13"/>
    <p:sldId id="1692" r:id="rId14"/>
    <p:sldId id="1737" r:id="rId15"/>
    <p:sldId id="1694" r:id="rId16"/>
    <p:sldId id="1695" r:id="rId17"/>
    <p:sldId id="1696" r:id="rId18"/>
    <p:sldId id="1697" r:id="rId19"/>
    <p:sldId id="1700" r:id="rId20"/>
    <p:sldId id="1727" r:id="rId21"/>
    <p:sldId id="1701" r:id="rId22"/>
    <p:sldId id="1702" r:id="rId23"/>
    <p:sldId id="1703" r:id="rId24"/>
    <p:sldId id="1704" r:id="rId25"/>
    <p:sldId id="1705" r:id="rId26"/>
    <p:sldId id="1707" r:id="rId27"/>
    <p:sldId id="1706" r:id="rId28"/>
    <p:sldId id="1709" r:id="rId29"/>
    <p:sldId id="1670" r:id="rId30"/>
    <p:sldId id="1711" r:id="rId31"/>
    <p:sldId id="1712" r:id="rId32"/>
    <p:sldId id="1740" r:id="rId33"/>
    <p:sldId id="1739" r:id="rId34"/>
    <p:sldId id="1729" r:id="rId35"/>
    <p:sldId id="1742" r:id="rId36"/>
    <p:sldId id="1718" r:id="rId37"/>
    <p:sldId id="1719" r:id="rId38"/>
    <p:sldId id="1721" r:id="rId39"/>
    <p:sldId id="1734" r:id="rId40"/>
  </p:sldIdLst>
  <p:sldSz cx="9144000" cy="6858000" type="screen4x3"/>
  <p:notesSz cx="9874250" cy="6742113"/>
  <p:embeddedFontLst>
    <p:embeddedFont>
      <p:font typeface="맑은 고딕" pitchFamily="50" charset="-127"/>
      <p:regular r:id="rId43"/>
      <p:bold r:id="rId44"/>
    </p:embeddedFont>
    <p:embeddedFont>
      <p:font typeface="HY견고딕" pitchFamily="18" charset="-127"/>
      <p:regular r:id="rId45"/>
    </p:embeddedFont>
    <p:embeddedFont>
      <p:font typeface="한컴돋움" pitchFamily="18" charset="2"/>
      <p:regular r:id="rId46"/>
    </p:embeddedFont>
    <p:embeddedFont>
      <p:font typeface="Aharoni" charset="-79"/>
      <p:bold r:id="rId47"/>
    </p:embeddedFont>
    <p:embeddedFont>
      <p:font typeface="HY엽서L" pitchFamily="18" charset="-127"/>
      <p:regular r:id="rId48"/>
    </p:embeddedFont>
    <p:embeddedFont>
      <p:font typeface="HY산B" pitchFamily="18" charset="-127"/>
      <p:regular r:id="rId49"/>
    </p:embeddedFont>
    <p:embeddedFont>
      <p:font typeface="HY울릉도B" pitchFamily="18" charset="-127"/>
      <p:regular r:id="rId50"/>
    </p:embeddedFont>
  </p:embeddedFontLst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008000"/>
    <a:srgbClr val="00668F"/>
    <a:srgbClr val="2D6400"/>
    <a:srgbClr val="0092CC"/>
    <a:srgbClr val="CEF279"/>
    <a:srgbClr val="003300"/>
    <a:srgbClr val="007BAC"/>
    <a:srgbClr val="00719E"/>
    <a:srgbClr val="05B8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91" autoAdjust="0"/>
    <p:restoredTop sz="95941" autoAdjust="0"/>
  </p:normalViewPr>
  <p:slideViewPr>
    <p:cSldViewPr snapToObjects="1">
      <p:cViewPr>
        <p:scale>
          <a:sx n="100" d="100"/>
          <a:sy n="100" d="100"/>
        </p:scale>
        <p:origin x="-4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1" d="100"/>
          <a:sy n="81" d="100"/>
        </p:scale>
        <p:origin x="-3048" y="-96"/>
      </p:cViewPr>
      <p:guideLst>
        <p:guide orient="horz" pos="2124"/>
        <p:guide pos="3111"/>
      </p:guideLst>
    </p:cSldViewPr>
  </p:notesViewPr>
  <p:gridSpacing cx="78162150" cy="7816215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9918" cy="337484"/>
          </a:xfrm>
          <a:prstGeom prst="rect">
            <a:avLst/>
          </a:prstGeom>
        </p:spPr>
        <p:txBody>
          <a:bodyPr vert="horz" lIns="90846" tIns="45423" rIns="90846" bIns="454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592028" y="0"/>
            <a:ext cx="4279918" cy="337484"/>
          </a:xfrm>
          <a:prstGeom prst="rect">
            <a:avLst/>
          </a:prstGeom>
        </p:spPr>
        <p:txBody>
          <a:bodyPr vert="horz" lIns="90846" tIns="45423" rIns="90846" bIns="454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ACB6A55-16C0-4D00-B3A1-585E6D694784}" type="datetimeFigureOut">
              <a:rPr lang="ko-KR" altLang="en-US"/>
              <a:pPr>
                <a:defRPr/>
              </a:pPr>
              <a:t>2015-01-14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6403552"/>
            <a:ext cx="4279918" cy="337483"/>
          </a:xfrm>
          <a:prstGeom prst="rect">
            <a:avLst/>
          </a:prstGeom>
        </p:spPr>
        <p:txBody>
          <a:bodyPr vert="horz" lIns="90846" tIns="45423" rIns="90846" bIns="454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592028" y="6403552"/>
            <a:ext cx="4279918" cy="337483"/>
          </a:xfrm>
          <a:prstGeom prst="rect">
            <a:avLst/>
          </a:prstGeom>
        </p:spPr>
        <p:txBody>
          <a:bodyPr vert="horz" lIns="90846" tIns="45423" rIns="90846" bIns="454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8ED765E-4094-4230-836D-9F7868BD399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96480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9918" cy="337484"/>
          </a:xfrm>
          <a:prstGeom prst="rect">
            <a:avLst/>
          </a:prstGeom>
        </p:spPr>
        <p:txBody>
          <a:bodyPr vert="horz" lIns="90846" tIns="45423" rIns="90846" bIns="454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592028" y="0"/>
            <a:ext cx="4279918" cy="337484"/>
          </a:xfrm>
          <a:prstGeom prst="rect">
            <a:avLst/>
          </a:prstGeom>
        </p:spPr>
        <p:txBody>
          <a:bodyPr vert="horz" lIns="90846" tIns="45423" rIns="90846" bIns="454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8DC7C79-3E38-4AF7-BB24-2AC4C10533A5}" type="datetimeFigureOut">
              <a:rPr lang="ko-KR" altLang="en-US"/>
              <a:pPr>
                <a:defRPr/>
              </a:pPr>
              <a:t>2015-01-14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252788" y="506413"/>
            <a:ext cx="3368675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46" tIns="45423" rIns="90846" bIns="45423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86965" y="3203394"/>
            <a:ext cx="7900322" cy="3033034"/>
          </a:xfrm>
          <a:prstGeom prst="rect">
            <a:avLst/>
          </a:prstGeom>
        </p:spPr>
        <p:txBody>
          <a:bodyPr vert="horz" lIns="90846" tIns="45423" rIns="90846" bIns="45423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6403552"/>
            <a:ext cx="4279918" cy="337483"/>
          </a:xfrm>
          <a:prstGeom prst="rect">
            <a:avLst/>
          </a:prstGeom>
        </p:spPr>
        <p:txBody>
          <a:bodyPr vert="horz" lIns="90846" tIns="45423" rIns="90846" bIns="454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592028" y="6403552"/>
            <a:ext cx="4279918" cy="337483"/>
          </a:xfrm>
          <a:prstGeom prst="rect">
            <a:avLst/>
          </a:prstGeom>
        </p:spPr>
        <p:txBody>
          <a:bodyPr vert="horz" lIns="90846" tIns="45423" rIns="90846" bIns="454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7F78C0C-8338-4CB5-A136-AC798FF4C2D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4361634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z="1400" smtClean="0"/>
          </a:p>
        </p:txBody>
      </p:sp>
      <p:sp>
        <p:nvSpPr>
          <p:cNvPr id="7680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BD8317-CAB9-4DA4-A922-E9DF3E81CDB4}" type="slidenum">
              <a:rPr lang="ko-KR" altLang="en-US" smtClean="0">
                <a:latin typeface="굴림" pitchFamily="50" charset="-127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ko-KR" altLang="en-US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A07E9A-BAA6-4F3F-9318-3F2149AE7DBC}" type="slidenum">
              <a:rPr lang="ko-KR" altLang="en-US" smtClean="0"/>
              <a:pPr>
                <a:defRPr/>
              </a:pPr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A07E9A-BAA6-4F3F-9318-3F2149AE7DBC}" type="slidenum">
              <a:rPr lang="ko-KR" altLang="en-US" smtClean="0"/>
              <a:pPr>
                <a:defRPr/>
              </a:pPr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A07E9A-BAA6-4F3F-9318-3F2149AE7DBC}" type="slidenum">
              <a:rPr lang="ko-KR" altLang="en-US" smtClean="0"/>
              <a:pPr>
                <a:defRPr/>
              </a:pPr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A07E9A-BAA6-4F3F-9318-3F2149AE7DBC}" type="slidenum">
              <a:rPr lang="ko-KR" altLang="en-US" smtClean="0"/>
              <a:pPr>
                <a:defRPr/>
              </a:pPr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A07E9A-BAA6-4F3F-9318-3F2149AE7DBC}" type="slidenum">
              <a:rPr lang="ko-KR" altLang="en-US" smtClean="0"/>
              <a:pPr>
                <a:defRPr/>
              </a:pPr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A07E9A-BAA6-4F3F-9318-3F2149AE7DBC}" type="slidenum">
              <a:rPr lang="ko-KR" altLang="en-US" smtClean="0"/>
              <a:pPr>
                <a:defRPr/>
              </a:pPr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A07E9A-BAA6-4F3F-9318-3F2149AE7DBC}" type="slidenum">
              <a:rPr lang="ko-KR" altLang="en-US" smtClean="0"/>
              <a:pPr>
                <a:defRPr/>
              </a:pPr>
              <a:t>21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A07E9A-BAA6-4F3F-9318-3F2149AE7DBC}" type="slidenum">
              <a:rPr lang="ko-KR" altLang="en-US" smtClean="0"/>
              <a:pPr>
                <a:defRPr/>
              </a:pPr>
              <a:t>22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A07E9A-BAA6-4F3F-9318-3F2149AE7DBC}" type="slidenum">
              <a:rPr lang="ko-KR" altLang="en-US" smtClean="0"/>
              <a:pPr>
                <a:defRPr/>
              </a:pPr>
              <a:t>23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A07E9A-BAA6-4F3F-9318-3F2149AE7DBC}" type="slidenum">
              <a:rPr lang="ko-KR" altLang="en-US" smtClean="0"/>
              <a:pPr>
                <a:defRPr/>
              </a:pPr>
              <a:t>24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E687BF-A5DF-4B44-A357-E27ED637165A}" type="slidenum">
              <a:rPr lang="ko-KR" altLang="en-US" smtClean="0"/>
              <a:pPr>
                <a:defRPr/>
              </a:pPr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A07E9A-BAA6-4F3F-9318-3F2149AE7DBC}" type="slidenum">
              <a:rPr lang="ko-KR" altLang="en-US" smtClean="0"/>
              <a:pPr>
                <a:defRPr/>
              </a:pPr>
              <a:t>25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A07E9A-BAA6-4F3F-9318-3F2149AE7DBC}" type="slidenum">
              <a:rPr lang="ko-KR" altLang="en-US" smtClean="0"/>
              <a:pPr>
                <a:defRPr/>
              </a:pPr>
              <a:t>26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A07E9A-BAA6-4F3F-9318-3F2149AE7DBC}" type="slidenum">
              <a:rPr lang="ko-KR" altLang="en-US" smtClean="0"/>
              <a:pPr>
                <a:defRPr/>
              </a:pPr>
              <a:t>27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A07E9A-BAA6-4F3F-9318-3F2149AE7DBC}" type="slidenum">
              <a:rPr lang="ko-KR" altLang="en-US" smtClean="0"/>
              <a:pPr>
                <a:defRPr/>
              </a:pPr>
              <a:t>28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ko-KR" altLang="en-US" dirty="0" err="1" smtClean="0"/>
              <a:t>ㅔ조</a:t>
            </a:r>
            <a:endParaRPr lang="ko-KR" alt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A07E9A-BAA6-4F3F-9318-3F2149AE7DBC}" type="slidenum">
              <a:rPr lang="ko-KR" altLang="en-US" smtClean="0"/>
              <a:pPr>
                <a:defRPr/>
              </a:pPr>
              <a:t>29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E687BF-A5DF-4B44-A357-E27ED637165A}" type="slidenum">
              <a:rPr lang="ko-KR" altLang="en-US" smtClean="0"/>
              <a:pPr>
                <a:defRPr/>
              </a:pPr>
              <a:t>30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A07E9A-BAA6-4F3F-9318-3F2149AE7DBC}" type="slidenum">
              <a:rPr lang="ko-KR" altLang="en-US" smtClean="0"/>
              <a:pPr>
                <a:defRPr/>
              </a:pPr>
              <a:t>31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A07E9A-BAA6-4F3F-9318-3F2149AE7DBC}" type="slidenum">
              <a:rPr lang="ko-KR" altLang="en-US" smtClean="0"/>
              <a:pPr>
                <a:defRPr/>
              </a:pPr>
              <a:t>34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A07E9A-BAA6-4F3F-9318-3F2149AE7DBC}" type="slidenum">
              <a:rPr lang="ko-KR" altLang="en-US" smtClean="0"/>
              <a:pPr>
                <a:defRPr/>
              </a:pPr>
              <a:t>35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A07E9A-BAA6-4F3F-9318-3F2149AE7DBC}" type="slidenum">
              <a:rPr lang="ko-KR" altLang="en-US" smtClean="0"/>
              <a:pPr>
                <a:defRPr/>
              </a:pPr>
              <a:t>36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A07E9A-BAA6-4F3F-9318-3F2149AE7DBC}" type="slidenum">
              <a:rPr lang="ko-KR" altLang="en-US" smtClean="0"/>
              <a:pPr>
                <a:defRPr/>
              </a:pPr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A07E9A-BAA6-4F3F-9318-3F2149AE7DBC}" type="slidenum">
              <a:rPr lang="ko-KR" altLang="en-US" smtClean="0"/>
              <a:pPr>
                <a:defRPr/>
              </a:pPr>
              <a:t>37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A07E9A-BAA6-4F3F-9318-3F2149AE7DBC}" type="slidenum">
              <a:rPr lang="ko-KR" altLang="en-US" smtClean="0"/>
              <a:pPr>
                <a:defRPr/>
              </a:pPr>
              <a:t>38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7D93E9-D1A2-4D48-A102-811C744DC9CA}" type="slidenum">
              <a:rPr lang="ko-KR" altLang="en-US" smtClean="0"/>
              <a:pPr>
                <a:defRPr/>
              </a:pPr>
              <a:t>39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A07E9A-BAA6-4F3F-9318-3F2149AE7DBC}" type="slidenum">
              <a:rPr lang="ko-KR" altLang="en-US" smtClean="0"/>
              <a:pPr>
                <a:defRPr/>
              </a:pPr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A07E9A-BAA6-4F3F-9318-3F2149AE7DBC}" type="slidenum">
              <a:rPr lang="ko-KR" altLang="en-US" smtClean="0"/>
              <a:pPr>
                <a:defRPr/>
              </a:pPr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A07E9A-BAA6-4F3F-9318-3F2149AE7DBC}" type="slidenum">
              <a:rPr lang="ko-KR" altLang="en-US" smtClean="0"/>
              <a:pPr>
                <a:defRPr/>
              </a:pPr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A07E9A-BAA6-4F3F-9318-3F2149AE7DBC}" type="slidenum">
              <a:rPr lang="ko-KR" altLang="en-US" smtClean="0"/>
              <a:pPr>
                <a:defRPr/>
              </a:pPr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A07E9A-BAA6-4F3F-9318-3F2149AE7DBC}" type="slidenum">
              <a:rPr lang="ko-KR" altLang="en-US" smtClean="0"/>
              <a:pPr>
                <a:defRPr/>
              </a:pPr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A07E9A-BAA6-4F3F-9318-3F2149AE7DBC}" type="slidenum">
              <a:rPr lang="ko-KR" altLang="en-US" smtClean="0"/>
              <a:pPr>
                <a:defRPr/>
              </a:pPr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C16EC5-9933-4726-B7CE-D92760413D07}" type="datetime1">
              <a:rPr lang="ko-KR" altLang="en-US"/>
              <a:pPr>
                <a:defRPr/>
              </a:pPr>
              <a:t>2015-01-14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779F4-2D5E-47BD-9BE4-FE00B00A228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중간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1"/>
          <p:cNvPicPr>
            <a:picLocks noChangeAspect="1" noChangeArrowheads="1"/>
          </p:cNvPicPr>
          <p:nvPr userDrawn="1"/>
        </p:nvPicPr>
        <p:blipFill>
          <a:blip r:embed="rId2" cstate="print"/>
          <a:srcRect t="23094" b="38846"/>
          <a:stretch>
            <a:fillRect/>
          </a:stretch>
        </p:blipFill>
        <p:spPr bwMode="auto">
          <a:xfrm>
            <a:off x="-3177" y="2132012"/>
            <a:ext cx="9144000" cy="175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033" y="6100550"/>
            <a:ext cx="2492967" cy="7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457200" y="2436710"/>
            <a:ext cx="8229600" cy="1143000"/>
          </a:xfrm>
        </p:spPr>
        <p:txBody>
          <a:bodyPr/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pic>
        <p:nvPicPr>
          <p:cNvPr id="6" name="Picture 4" descr="ppt3"/>
          <p:cNvPicPr>
            <a:picLocks noChangeAspect="1" noChangeArrowheads="1"/>
          </p:cNvPicPr>
          <p:nvPr userDrawn="1"/>
        </p:nvPicPr>
        <p:blipFill>
          <a:blip r:embed="rId4" cstate="print"/>
          <a:srcRect t="46756" r="46756"/>
          <a:stretch>
            <a:fillRect/>
          </a:stretch>
        </p:blipFill>
        <p:spPr bwMode="auto">
          <a:xfrm>
            <a:off x="-3176" y="4879270"/>
            <a:ext cx="2637721" cy="197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ppt3"/>
          <p:cNvPicPr>
            <a:picLocks noChangeAspect="1" noChangeArrowheads="1"/>
          </p:cNvPicPr>
          <p:nvPr userDrawn="1"/>
        </p:nvPicPr>
        <p:blipFill>
          <a:blip r:embed="rId2" cstate="print"/>
          <a:srcRect t="46756" r="46756"/>
          <a:stretch>
            <a:fillRect/>
          </a:stretch>
        </p:blipFill>
        <p:spPr bwMode="auto">
          <a:xfrm>
            <a:off x="-3176" y="4879270"/>
            <a:ext cx="2637721" cy="197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033" y="6100550"/>
            <a:ext cx="2492967" cy="7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4EE89B-375C-49A6-9E6D-91A2F46FD0E3}" type="datetime1">
              <a:rPr lang="ko-KR" altLang="en-US"/>
              <a:pPr>
                <a:defRPr/>
              </a:pPr>
              <a:t>2015-01-14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51AE9-ADD9-4977-ACDF-DFAC3B52C09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A6E4EA-6A49-4A2A-982A-A00D89968643}" type="datetime1">
              <a:rPr lang="ko-KR" altLang="en-US"/>
              <a:pPr>
                <a:defRPr/>
              </a:pPr>
              <a:t>2015-01-14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3BC8C-F756-406F-A037-2CE99679818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6DFBDF-0A03-4074-8E75-15BEC6698BA4}" type="datetime1">
              <a:rPr lang="ko-KR" altLang="en-US"/>
              <a:pPr>
                <a:defRPr/>
              </a:pPr>
              <a:t>2015-01-14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C90B6-8333-4806-BA7F-79EE2F1D96E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D32C64-E219-4168-AD49-DD032BA0EB93}" type="datetime1">
              <a:rPr lang="ko-KR" altLang="en-US"/>
              <a:pPr>
                <a:defRPr/>
              </a:pPr>
              <a:t>2015-01-14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4BDA6-12B6-4ED4-A10A-8A64AA10047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FC9051-4332-4140-A443-E0E58776A98B}" type="datetime1">
              <a:rPr lang="ko-KR" altLang="en-US"/>
              <a:pPr>
                <a:defRPr/>
              </a:pPr>
              <a:t>2015-01-14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FF78A-CCC9-4BCB-AD79-82BF8F49C39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pt3"/>
          <p:cNvPicPr>
            <a:picLocks noChangeAspect="1" noChangeArrowheads="1"/>
          </p:cNvPicPr>
          <p:nvPr userDrawn="1"/>
        </p:nvPicPr>
        <p:blipFill>
          <a:blip r:embed="rId2" cstate="print"/>
          <a:srcRect t="46756" r="46756"/>
          <a:stretch>
            <a:fillRect/>
          </a:stretch>
        </p:blipFill>
        <p:spPr bwMode="auto">
          <a:xfrm>
            <a:off x="-3176" y="4879270"/>
            <a:ext cx="2637721" cy="197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033" y="6100550"/>
            <a:ext cx="2492967" cy="7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E59119-2FC5-4B69-9A39-408AC258DC64}" type="datetime1">
              <a:rPr lang="ko-KR" altLang="en-US"/>
              <a:pPr>
                <a:defRPr/>
              </a:pPr>
              <a:t>2015-01-14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61E31-5760-41EC-BAB8-9431C3E1AAC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큰 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pt3"/>
          <p:cNvPicPr>
            <a:picLocks noChangeAspect="1" noChangeArrowheads="1"/>
          </p:cNvPicPr>
          <p:nvPr userDrawn="1"/>
        </p:nvPicPr>
        <p:blipFill>
          <a:blip r:embed="rId2" cstate="print"/>
          <a:srcRect t="46756" r="46756"/>
          <a:stretch>
            <a:fillRect/>
          </a:stretch>
        </p:blipFill>
        <p:spPr bwMode="auto">
          <a:xfrm>
            <a:off x="-3176" y="4879270"/>
            <a:ext cx="2637721" cy="197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2640" y="5337250"/>
            <a:ext cx="37814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ppt1"/>
          <p:cNvPicPr>
            <a:picLocks noChangeAspect="1" noChangeArrowheads="1"/>
          </p:cNvPicPr>
          <p:nvPr userDrawn="1"/>
        </p:nvPicPr>
        <p:blipFill>
          <a:blip r:embed="rId4" cstate="print"/>
          <a:srcRect t="23094" b="38846"/>
          <a:stretch>
            <a:fillRect/>
          </a:stretch>
        </p:blipFill>
        <p:spPr bwMode="auto">
          <a:xfrm>
            <a:off x="-3175" y="986440"/>
            <a:ext cx="9144000" cy="2359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457200" y="1522700"/>
            <a:ext cx="8229600" cy="1143000"/>
          </a:xfrm>
        </p:spPr>
        <p:txBody>
          <a:bodyPr/>
          <a:lstStyle>
            <a:lvl1pPr>
              <a:lnSpc>
                <a:spcPct val="150000"/>
              </a:lnSpc>
              <a:defRPr b="1">
                <a:solidFill>
                  <a:schemeClr val="bg1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2" name="TextBox 2"/>
          <p:cNvSpPr txBox="1">
            <a:spLocks noChangeArrowheads="1"/>
          </p:cNvSpPr>
          <p:nvPr userDrawn="1"/>
        </p:nvSpPr>
        <p:spPr bwMode="auto">
          <a:xfrm>
            <a:off x="5153422" y="6329540"/>
            <a:ext cx="39877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ko-KR" altLang="en-US" sz="2000" b="1" dirty="0">
                <a:solidFill>
                  <a:srgbClr val="0066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체외진단의료기기 </a:t>
            </a:r>
            <a:r>
              <a:rPr lang="en-US" altLang="ko-KR" sz="2000" b="1" dirty="0" smtClean="0">
                <a:solidFill>
                  <a:srgbClr val="0066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TF</a:t>
            </a:r>
            <a:r>
              <a:rPr lang="ko-KR" altLang="en-US" sz="2000" b="1" dirty="0" smtClean="0">
                <a:solidFill>
                  <a:srgbClr val="0066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팀</a:t>
            </a:r>
            <a:endParaRPr lang="ko-KR" altLang="en-US" sz="2000" b="1" dirty="0">
              <a:solidFill>
                <a:srgbClr val="0066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" name="TextBox 2"/>
          <p:cNvSpPr txBox="1">
            <a:spLocks noChangeArrowheads="1"/>
          </p:cNvSpPr>
          <p:nvPr userDrawn="1"/>
        </p:nvSpPr>
        <p:spPr bwMode="auto">
          <a:xfrm>
            <a:off x="2577895" y="3810650"/>
            <a:ext cx="398774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400" b="1" u="none" dirty="0" smtClean="0">
                <a:solidFill>
                  <a:srgbClr val="0066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2014.  10. 22</a:t>
            </a:r>
            <a:endParaRPr lang="ko-KR" altLang="en-US" sz="2400" b="1" u="none" dirty="0">
              <a:solidFill>
                <a:srgbClr val="0066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화면_내용양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pt1-1"/>
          <p:cNvPicPr>
            <a:picLocks noChangeAspect="1" noChangeArrowheads="1"/>
          </p:cNvPicPr>
          <p:nvPr userDrawn="1"/>
        </p:nvPicPr>
        <p:blipFill>
          <a:blip r:embed="rId2" cstate="print"/>
          <a:srcRect b="86469"/>
          <a:stretch>
            <a:fillRect/>
          </a:stretch>
        </p:blipFill>
        <p:spPr bwMode="auto">
          <a:xfrm>
            <a:off x="0" y="0"/>
            <a:ext cx="915035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033" y="6100550"/>
            <a:ext cx="2492967" cy="7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144860" y="0"/>
            <a:ext cx="8854280" cy="652463"/>
          </a:xfrm>
        </p:spPr>
        <p:txBody>
          <a:bodyPr/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pic>
        <p:nvPicPr>
          <p:cNvPr id="7" name="Picture 4" descr="ppt3"/>
          <p:cNvPicPr>
            <a:picLocks noChangeAspect="1" noChangeArrowheads="1"/>
          </p:cNvPicPr>
          <p:nvPr userDrawn="1"/>
        </p:nvPicPr>
        <p:blipFill>
          <a:blip r:embed="rId4" cstate="print"/>
          <a:srcRect t="46756" r="46756"/>
          <a:stretch>
            <a:fillRect/>
          </a:stretch>
        </p:blipFill>
        <p:spPr bwMode="auto">
          <a:xfrm>
            <a:off x="-3175" y="5266649"/>
            <a:ext cx="2132616" cy="1599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직사각형 7"/>
          <p:cNvSpPr/>
          <p:nvPr userDrawn="1"/>
        </p:nvSpPr>
        <p:spPr>
          <a:xfrm>
            <a:off x="4152250" y="6596630"/>
            <a:ext cx="839630" cy="2994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D6A9734E-DFDE-454D-B0B4-D110576CC1EA}" type="slidenum">
              <a:rPr lang="en-US" altLang="ko-KR" sz="1200" b="1" i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pPr algn="ctr"/>
              <a:t>‹#›</a:t>
            </a:fld>
            <a:r>
              <a:rPr lang="en-US" altLang="ko-KR" sz="1200" b="1" i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/40</a:t>
            </a:r>
            <a:endParaRPr lang="ko-KR" altLang="en-US" sz="1200" b="1" i="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34855C9-396F-47EF-A7CB-58830D5473EB}" type="datetime1">
              <a:rPr lang="ko-KR" altLang="en-US"/>
              <a:pPr>
                <a:defRPr/>
              </a:pPr>
              <a:t>2015-01-14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44146" r:id="rId1"/>
    <p:sldLayoutId id="2147544147" r:id="rId2"/>
    <p:sldLayoutId id="2147544148" r:id="rId3"/>
    <p:sldLayoutId id="2147544149" r:id="rId4"/>
    <p:sldLayoutId id="2147544150" r:id="rId5"/>
    <p:sldLayoutId id="2147544151" r:id="rId6"/>
    <p:sldLayoutId id="2147544152" r:id="rId7"/>
    <p:sldLayoutId id="2147544157" r:id="rId8"/>
    <p:sldLayoutId id="2147544160" r:id="rId9"/>
    <p:sldLayoutId id="2147544162" r:id="rId10"/>
  </p:sldLayoutIdLst>
  <p:transition>
    <p:wipe/>
  </p:transition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3"/>
            <a:ext cx="915352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직사각형 115"/>
          <p:cNvSpPr/>
          <p:nvPr/>
        </p:nvSpPr>
        <p:spPr bwMode="auto">
          <a:xfrm>
            <a:off x="144861" y="1051602"/>
            <a:ext cx="8854280" cy="5506928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ko-KR" altLang="en-US" b="1" dirty="0" smtClean="0"/>
              <a:t> </a:t>
            </a:r>
            <a:r>
              <a:rPr lang="ko-KR" altLang="en-US" b="1" dirty="0" err="1" smtClean="0"/>
              <a:t>민원명</a:t>
            </a:r>
            <a:r>
              <a:rPr lang="ko-KR" altLang="en-US" b="1" dirty="0" smtClean="0"/>
              <a:t> 선택</a:t>
            </a:r>
            <a:r>
              <a:rPr lang="en-US" altLang="ko-KR" dirty="0" smtClean="0"/>
              <a:t>, </a:t>
            </a:r>
            <a:r>
              <a:rPr lang="ko-KR" altLang="en-US" b="1" dirty="0"/>
              <a:t>“</a:t>
            </a:r>
            <a:r>
              <a:rPr lang="ko-KR" altLang="en-US" b="1" dirty="0" smtClean="0"/>
              <a:t>전기사용 유무” 창 생성</a:t>
            </a:r>
            <a:endParaRPr lang="ko-KR" altLang="en-US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ko-KR" b="1" dirty="0" smtClean="0"/>
              <a:t> </a:t>
            </a:r>
            <a:r>
              <a:rPr lang="en-US" altLang="ko-KR" b="1" dirty="0"/>
              <a:t>“</a:t>
            </a:r>
            <a:r>
              <a:rPr lang="ko-KR" altLang="en-US" b="1" dirty="0"/>
              <a:t>아니오</a:t>
            </a:r>
            <a:r>
              <a:rPr lang="ko-KR" altLang="en-US" b="1" dirty="0" smtClean="0"/>
              <a:t>” 선택</a:t>
            </a:r>
            <a:endParaRPr lang="en-US" altLang="ko-KR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/>
          </a:p>
        </p:txBody>
      </p:sp>
      <p:sp>
        <p:nvSpPr>
          <p:cNvPr id="13" name="제목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/>
              <a:t>II.</a:t>
            </a:r>
            <a:r>
              <a:rPr lang="ko-KR" altLang="en-US" sz="2800" dirty="0"/>
              <a:t> </a:t>
            </a:r>
            <a:r>
              <a:rPr lang="ko-KR" altLang="en-US" sz="2800" dirty="0" smtClean="0"/>
              <a:t>수입허가 의료기기 </a:t>
            </a:r>
            <a:r>
              <a:rPr lang="ko-KR" altLang="en-US" sz="2800" dirty="0" err="1" smtClean="0"/>
              <a:t>전자민원서식기</a:t>
            </a:r>
            <a:r>
              <a:rPr lang="ko-KR" altLang="en-US" sz="2800" dirty="0" smtClean="0"/>
              <a:t> </a:t>
            </a:r>
            <a:r>
              <a:rPr lang="ko-KR" altLang="en-US" sz="2800" dirty="0"/>
              <a:t>작성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250"/>
          <a:stretch/>
        </p:blipFill>
        <p:spPr bwMode="auto">
          <a:xfrm>
            <a:off x="388128" y="2063367"/>
            <a:ext cx="8367746" cy="441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오른쪽 화살표 6"/>
          <p:cNvSpPr/>
          <p:nvPr/>
        </p:nvSpPr>
        <p:spPr>
          <a:xfrm rot="12986741">
            <a:off x="4931411" y="4523121"/>
            <a:ext cx="992290" cy="41159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466656" y="783430"/>
            <a:ext cx="7387534" cy="43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2000" b="1" dirty="0" smtClean="0"/>
              <a:t>1. </a:t>
            </a:r>
            <a:r>
              <a:rPr lang="ko-KR" altLang="en-US" sz="2000" b="1" dirty="0" smtClean="0"/>
              <a:t>민원 선택</a:t>
            </a:r>
            <a:r>
              <a:rPr lang="en-US" altLang="ko-KR" sz="2000" b="1" dirty="0" smtClean="0"/>
              <a:t>(2/2)</a:t>
            </a:r>
            <a:endParaRPr lang="en-US" altLang="ko-KR" sz="2000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직사각형 115"/>
          <p:cNvSpPr/>
          <p:nvPr/>
        </p:nvSpPr>
        <p:spPr bwMode="auto">
          <a:xfrm>
            <a:off x="144861" y="1051602"/>
            <a:ext cx="8854280" cy="5659588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ko-KR" altLang="en-US" sz="2000" b="1" dirty="0" smtClean="0"/>
              <a:t> 의료기기 </a:t>
            </a:r>
            <a:r>
              <a:rPr lang="ko-KR" altLang="en-US" sz="2000" b="1" dirty="0" err="1" smtClean="0"/>
              <a:t>구성창</a:t>
            </a:r>
            <a:r>
              <a:rPr lang="ko-KR" altLang="en-US" sz="2000" b="1" dirty="0" smtClean="0"/>
              <a:t> 생성</a:t>
            </a:r>
            <a:endParaRPr lang="ko-KR" altLang="en-US" sz="20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조합의료기기</a:t>
            </a:r>
            <a:r>
              <a:rPr lang="en-US" altLang="ko-KR" sz="2000" b="1" dirty="0" smtClean="0"/>
              <a:t>/</a:t>
            </a:r>
            <a:r>
              <a:rPr lang="ko-KR" altLang="en-US" sz="2000" b="1" dirty="0" err="1" smtClean="0"/>
              <a:t>한벌구성의료기기</a:t>
            </a:r>
            <a:r>
              <a:rPr lang="en-US" altLang="ko-KR" sz="2000" b="1" dirty="0" smtClean="0"/>
              <a:t>/ </a:t>
            </a:r>
            <a:r>
              <a:rPr lang="ko-KR" altLang="en-US" sz="2000" b="1" dirty="0" err="1" smtClean="0"/>
              <a:t>해당없음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해당항목 선택</a:t>
            </a:r>
            <a:endParaRPr lang="en-US" altLang="ko-KR" sz="20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/>
          </a:p>
        </p:txBody>
      </p:sp>
      <p:sp>
        <p:nvSpPr>
          <p:cNvPr id="13" name="제목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/>
              <a:t>II.</a:t>
            </a:r>
            <a:r>
              <a:rPr lang="ko-KR" altLang="en-US" sz="2800" dirty="0"/>
              <a:t> </a:t>
            </a:r>
            <a:r>
              <a:rPr lang="ko-KR" altLang="en-US" sz="2800" dirty="0" smtClean="0"/>
              <a:t>수입허가 의료기기 </a:t>
            </a:r>
            <a:r>
              <a:rPr lang="ko-KR" altLang="en-US" sz="2800" dirty="0" err="1" smtClean="0"/>
              <a:t>전자민원서식기</a:t>
            </a:r>
            <a:r>
              <a:rPr lang="ko-KR" altLang="en-US" sz="2800" dirty="0" smtClean="0"/>
              <a:t> </a:t>
            </a:r>
            <a:r>
              <a:rPr lang="ko-KR" altLang="en-US" sz="2800" dirty="0"/>
              <a:t>작성</a:t>
            </a:r>
          </a:p>
        </p:txBody>
      </p:sp>
      <p:sp>
        <p:nvSpPr>
          <p:cNvPr id="7" name="오른쪽 화살표 6"/>
          <p:cNvSpPr/>
          <p:nvPr/>
        </p:nvSpPr>
        <p:spPr>
          <a:xfrm rot="12986741">
            <a:off x="4931411" y="4523121"/>
            <a:ext cx="992290" cy="41159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257"/>
          <a:stretch/>
        </p:blipFill>
        <p:spPr bwMode="auto">
          <a:xfrm>
            <a:off x="373850" y="2297137"/>
            <a:ext cx="8409650" cy="4337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오른쪽 화살표 7"/>
          <p:cNvSpPr/>
          <p:nvPr/>
        </p:nvSpPr>
        <p:spPr>
          <a:xfrm rot="19496305">
            <a:off x="2564546" y="4260203"/>
            <a:ext cx="992290" cy="41159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466656" y="783430"/>
            <a:ext cx="7387534" cy="43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2000" b="1" dirty="0" smtClean="0"/>
              <a:t>2. </a:t>
            </a:r>
            <a:r>
              <a:rPr lang="ko-KR" altLang="en-US" sz="2000" b="1" dirty="0" smtClean="0"/>
              <a:t>의료기기 구성</a:t>
            </a:r>
            <a:endParaRPr lang="en-US" altLang="ko-KR" sz="2000" b="1" dirty="0"/>
          </a:p>
        </p:txBody>
      </p:sp>
    </p:spTree>
    <p:extLst>
      <p:ext uri="{BB962C8B-B14F-4D97-AF65-F5344CB8AC3E}">
        <p14:creationId xmlns:p14="http://schemas.microsoft.com/office/powerpoint/2010/main" xmlns="" val="277363990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직사각형 115"/>
          <p:cNvSpPr/>
          <p:nvPr/>
        </p:nvSpPr>
        <p:spPr bwMode="auto">
          <a:xfrm>
            <a:off x="144861" y="1051602"/>
            <a:ext cx="8854280" cy="5659588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ko-KR" altLang="en-US" sz="2000" b="1" dirty="0" smtClean="0"/>
              <a:t> </a:t>
            </a:r>
            <a:r>
              <a:rPr lang="ko-KR" altLang="en-US" sz="2000" b="1" dirty="0" err="1">
                <a:solidFill>
                  <a:srgbClr val="0000CC"/>
                </a:solidFill>
              </a:rPr>
              <a:t>의료기기안전국</a:t>
            </a:r>
            <a:r>
              <a:rPr lang="ko-KR" altLang="en-US" sz="2000" b="1" dirty="0">
                <a:solidFill>
                  <a:srgbClr val="0000CC"/>
                </a:solidFill>
              </a:rPr>
              <a:t> </a:t>
            </a:r>
            <a:r>
              <a:rPr lang="ko-KR" altLang="en-US" sz="2000" b="1" dirty="0" smtClean="0">
                <a:solidFill>
                  <a:srgbClr val="0000CC"/>
                </a:solidFill>
              </a:rPr>
              <a:t>홈페이지에 공지된 </a:t>
            </a:r>
            <a:r>
              <a:rPr lang="ko-KR" altLang="en-US" sz="2000" b="1" dirty="0" err="1" smtClean="0">
                <a:solidFill>
                  <a:srgbClr val="0000CC"/>
                </a:solidFill>
              </a:rPr>
              <a:t>업소별</a:t>
            </a:r>
            <a:r>
              <a:rPr lang="ko-KR" altLang="en-US" sz="2000" b="1" dirty="0" smtClean="0">
                <a:solidFill>
                  <a:srgbClr val="0000CC"/>
                </a:solidFill>
              </a:rPr>
              <a:t> 품목명 및 등급 분류표 참고</a:t>
            </a:r>
            <a:endParaRPr lang="ko-KR" altLang="en-US" sz="2000" b="1" dirty="0">
              <a:solidFill>
                <a:srgbClr val="0000CC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ko-KR" altLang="en-US" sz="2000" b="1" dirty="0" smtClean="0"/>
              <a:t> 자사의 해당 제품의 품목 및 등급 확인한 경우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선택</a:t>
            </a:r>
            <a:endParaRPr lang="en-US" altLang="ko-KR" sz="20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/>
          </a:p>
        </p:txBody>
      </p:sp>
      <p:sp>
        <p:nvSpPr>
          <p:cNvPr id="13" name="제목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/>
              <a:t>II.</a:t>
            </a:r>
            <a:r>
              <a:rPr lang="ko-KR" altLang="en-US" sz="2800" dirty="0"/>
              <a:t> </a:t>
            </a:r>
            <a:r>
              <a:rPr lang="ko-KR" altLang="en-US" sz="2800" dirty="0" smtClean="0"/>
              <a:t>수입허가 의료기기 </a:t>
            </a:r>
            <a:r>
              <a:rPr lang="ko-KR" altLang="en-US" sz="2800" dirty="0" err="1" smtClean="0"/>
              <a:t>전자민원서식기</a:t>
            </a:r>
            <a:r>
              <a:rPr lang="ko-KR" altLang="en-US" sz="2800" dirty="0" smtClean="0"/>
              <a:t> </a:t>
            </a:r>
            <a:r>
              <a:rPr lang="ko-KR" altLang="en-US" sz="2800" dirty="0"/>
              <a:t>작성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132"/>
          <a:stretch/>
        </p:blipFill>
        <p:spPr bwMode="auto">
          <a:xfrm>
            <a:off x="508985" y="2345623"/>
            <a:ext cx="8184835" cy="436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466656" y="783430"/>
            <a:ext cx="7387534" cy="43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2000" b="1" dirty="0" smtClean="0"/>
              <a:t>3. </a:t>
            </a:r>
            <a:r>
              <a:rPr lang="ko-KR" altLang="en-US" sz="2000" b="1" dirty="0" smtClean="0"/>
              <a:t>의료기기 품목명 </a:t>
            </a:r>
            <a:endParaRPr lang="en-US" altLang="ko-KR" sz="2000" b="1" dirty="0"/>
          </a:p>
        </p:txBody>
      </p:sp>
      <p:sp>
        <p:nvSpPr>
          <p:cNvPr id="10" name="오른쪽 화살표 9"/>
          <p:cNvSpPr/>
          <p:nvPr/>
        </p:nvSpPr>
        <p:spPr>
          <a:xfrm rot="12986741">
            <a:off x="3375940" y="3149181"/>
            <a:ext cx="992290" cy="41159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999590" y="339839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/>
              <a:t>①</a:t>
            </a:r>
            <a:endParaRPr lang="ko-KR" altLang="en-US" b="1" dirty="0"/>
          </a:p>
        </p:txBody>
      </p:sp>
      <p:sp>
        <p:nvSpPr>
          <p:cNvPr id="12" name="오른쪽 화살표 11"/>
          <p:cNvSpPr/>
          <p:nvPr/>
        </p:nvSpPr>
        <p:spPr>
          <a:xfrm rot="7893918">
            <a:off x="5592932" y="5798409"/>
            <a:ext cx="992290" cy="41159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6141082" y="548991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/>
              <a:t>②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xmlns="" val="43573665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직사각형 115"/>
          <p:cNvSpPr/>
          <p:nvPr/>
        </p:nvSpPr>
        <p:spPr bwMode="auto">
          <a:xfrm>
            <a:off x="144861" y="1051602"/>
            <a:ext cx="8854280" cy="5659588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ko-KR" altLang="en-US" sz="2000" b="1" dirty="0" smtClean="0"/>
              <a:t> </a:t>
            </a:r>
            <a:r>
              <a:rPr lang="ko-KR" altLang="en-US" sz="2000" b="1" dirty="0"/>
              <a:t>“신청인</a:t>
            </a:r>
            <a:r>
              <a:rPr lang="ko-KR" altLang="en-US" sz="2000" b="1" dirty="0" smtClean="0"/>
              <a:t>” </a:t>
            </a:r>
            <a:r>
              <a:rPr lang="ko-KR" altLang="en-US" sz="2000" b="1" dirty="0"/>
              <a:t>성명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대표자</a:t>
            </a:r>
            <a:r>
              <a:rPr lang="en-US" altLang="ko-KR" sz="2000" b="1" dirty="0"/>
              <a:t>), </a:t>
            </a:r>
            <a:r>
              <a:rPr lang="ko-KR" altLang="en-US" sz="2000" b="1" dirty="0"/>
              <a:t>생년월일</a:t>
            </a:r>
            <a:r>
              <a:rPr lang="en-US" altLang="ko-KR" sz="2000" b="1" dirty="0"/>
              <a:t>, </a:t>
            </a:r>
            <a:r>
              <a:rPr lang="ko-KR" altLang="en-US" sz="2000" b="1" dirty="0" smtClean="0"/>
              <a:t>주소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업소 소재지</a:t>
            </a:r>
            <a:r>
              <a:rPr lang="en-US" altLang="ko-KR" sz="2000" b="1" dirty="0" smtClean="0"/>
              <a:t>)</a:t>
            </a:r>
            <a:r>
              <a:rPr lang="ko-KR" altLang="en-US" sz="2000" b="1" dirty="0" smtClean="0"/>
              <a:t> 작성</a:t>
            </a:r>
            <a:endParaRPr lang="ko-KR" altLang="en-US" sz="2000" b="1" dirty="0"/>
          </a:p>
          <a:p>
            <a:pPr>
              <a:lnSpc>
                <a:spcPct val="150000"/>
              </a:lnSpc>
            </a:pPr>
            <a:endParaRPr lang="en-US" altLang="ko-KR" sz="20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/>
          </a:p>
        </p:txBody>
      </p:sp>
      <p:sp>
        <p:nvSpPr>
          <p:cNvPr id="13" name="제목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/>
              <a:t>II.</a:t>
            </a:r>
            <a:r>
              <a:rPr lang="ko-KR" altLang="en-US" sz="2800" dirty="0"/>
              <a:t> </a:t>
            </a:r>
            <a:r>
              <a:rPr lang="ko-KR" altLang="en-US" sz="2800" dirty="0" smtClean="0"/>
              <a:t>수입허가 의료기기 </a:t>
            </a:r>
            <a:r>
              <a:rPr lang="ko-KR" altLang="en-US" sz="2800" dirty="0" err="1" smtClean="0"/>
              <a:t>전자민원서식기</a:t>
            </a:r>
            <a:r>
              <a:rPr lang="ko-KR" altLang="en-US" sz="2800" dirty="0" smtClean="0"/>
              <a:t> </a:t>
            </a:r>
            <a:r>
              <a:rPr lang="ko-KR" altLang="en-US" sz="2800" dirty="0"/>
              <a:t>작성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466656" y="783430"/>
            <a:ext cx="7387534" cy="43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2000" b="1" dirty="0" smtClean="0"/>
              <a:t>4. </a:t>
            </a:r>
            <a:r>
              <a:rPr lang="ko-KR" altLang="en-US" sz="2000" b="1" dirty="0" smtClean="0"/>
              <a:t>신청인</a:t>
            </a:r>
            <a:endParaRPr lang="en-US" altLang="ko-KR" sz="20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599" t="29664" r="17342" b="57885"/>
          <a:stretch/>
        </p:blipFill>
        <p:spPr bwMode="auto">
          <a:xfrm>
            <a:off x="1530986" y="1784917"/>
            <a:ext cx="5732563" cy="9108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406" t="27525" r="24774" b="6950"/>
          <a:stretch/>
        </p:blipFill>
        <p:spPr bwMode="auto">
          <a:xfrm>
            <a:off x="2719878" y="2799505"/>
            <a:ext cx="3704246" cy="380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오른쪽 화살표 9"/>
          <p:cNvSpPr/>
          <p:nvPr/>
        </p:nvSpPr>
        <p:spPr>
          <a:xfrm rot="19533503">
            <a:off x="2082527" y="2593709"/>
            <a:ext cx="992290" cy="41159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9322812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0"/>
            <a:ext cx="922020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직사각형 115"/>
          <p:cNvSpPr/>
          <p:nvPr/>
        </p:nvSpPr>
        <p:spPr bwMode="auto">
          <a:xfrm>
            <a:off x="133214" y="1051602"/>
            <a:ext cx="8854280" cy="5659588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ko-KR" sz="2000" b="1" dirty="0" smtClean="0"/>
              <a:t> [</a:t>
            </a:r>
            <a:r>
              <a:rPr lang="ko-KR" altLang="en-US" sz="2000" b="1" dirty="0" err="1" smtClean="0"/>
              <a:t>품목류</a:t>
            </a:r>
            <a:r>
              <a:rPr lang="en-US" altLang="ko-KR" sz="2000" b="1" dirty="0" smtClean="0"/>
              <a:t>/</a:t>
            </a:r>
            <a:r>
              <a:rPr lang="ko-KR" altLang="en-US" sz="2000" b="1" dirty="0" smtClean="0"/>
              <a:t>품목</a:t>
            </a:r>
            <a:r>
              <a:rPr lang="en-US" altLang="ko-KR" sz="2000" b="1" dirty="0" smtClean="0"/>
              <a:t>]</a:t>
            </a:r>
            <a:r>
              <a:rPr lang="ko-KR" altLang="en-US" sz="2000" b="1" dirty="0" smtClean="0"/>
              <a:t>은 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“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품목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”</a:t>
            </a:r>
            <a:r>
              <a:rPr lang="ko-KR" altLang="en-US" sz="2000" b="1" dirty="0" smtClean="0"/>
              <a:t> 선택</a:t>
            </a:r>
            <a:endParaRPr lang="en-US" altLang="ko-KR" sz="20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[</a:t>
            </a:r>
            <a:r>
              <a:rPr lang="ko-KR" altLang="en-US" sz="2000" b="1" dirty="0" smtClean="0"/>
              <a:t>심사의 종류</a:t>
            </a:r>
            <a:r>
              <a:rPr lang="en-US" altLang="ko-KR" sz="2000" b="1" dirty="0" smtClean="0"/>
              <a:t>]</a:t>
            </a:r>
            <a:r>
              <a:rPr lang="ko-KR" altLang="en-US" sz="2000" b="1" dirty="0" smtClean="0"/>
              <a:t>은 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“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심사불필요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”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선택</a:t>
            </a:r>
            <a:endParaRPr lang="en-US" altLang="ko-KR" sz="20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[</a:t>
            </a:r>
            <a:r>
              <a:rPr lang="ko-KR" altLang="en-US" sz="2000" b="1" dirty="0" smtClean="0"/>
              <a:t>제품의 구분</a:t>
            </a:r>
            <a:r>
              <a:rPr lang="en-US" altLang="ko-KR" sz="2000" b="1" dirty="0" smtClean="0"/>
              <a:t>]</a:t>
            </a:r>
            <a:r>
              <a:rPr lang="ko-KR" altLang="en-US" sz="2000" b="1" dirty="0" smtClean="0"/>
              <a:t>은 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“</a:t>
            </a:r>
            <a:r>
              <a:rPr lang="ko-KR" altLang="en-US" sz="2000" b="1" dirty="0" err="1" smtClean="0">
                <a:solidFill>
                  <a:srgbClr val="FF0000"/>
                </a:solidFill>
              </a:rPr>
              <a:t>해당없음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”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선택</a:t>
            </a:r>
            <a:endParaRPr lang="en-US" altLang="ko-KR" sz="24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/>
          </a:p>
        </p:txBody>
      </p:sp>
      <p:sp>
        <p:nvSpPr>
          <p:cNvPr id="13" name="제목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/>
              <a:t>II.</a:t>
            </a:r>
            <a:r>
              <a:rPr lang="ko-KR" altLang="en-US" sz="2800" dirty="0"/>
              <a:t> </a:t>
            </a:r>
            <a:r>
              <a:rPr lang="ko-KR" altLang="en-US" sz="2800" dirty="0" smtClean="0"/>
              <a:t>수입허가 의료기기 </a:t>
            </a:r>
            <a:r>
              <a:rPr lang="ko-KR" altLang="en-US" sz="2800" dirty="0" err="1" smtClean="0"/>
              <a:t>전자민원서식기</a:t>
            </a:r>
            <a:r>
              <a:rPr lang="ko-KR" altLang="en-US" sz="2800" dirty="0" smtClean="0"/>
              <a:t> </a:t>
            </a:r>
            <a:r>
              <a:rPr lang="ko-KR" altLang="en-US" sz="2800" dirty="0"/>
              <a:t>작성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466656" y="783430"/>
            <a:ext cx="7387534" cy="43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2000" b="1" dirty="0" smtClean="0"/>
              <a:t>5. </a:t>
            </a:r>
            <a:r>
              <a:rPr lang="ko-KR" altLang="en-US" sz="2000" b="1" dirty="0" smtClean="0"/>
              <a:t>신청 구분 </a:t>
            </a:r>
            <a:endParaRPr lang="en-US" altLang="ko-KR" sz="2000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032" t="28551" r="18044" b="54615"/>
          <a:stretch/>
        </p:blipFill>
        <p:spPr bwMode="auto">
          <a:xfrm>
            <a:off x="1701697" y="2623261"/>
            <a:ext cx="5584874" cy="12314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170" t="27710" r="33820" b="32570"/>
          <a:stretch/>
        </p:blipFill>
        <p:spPr bwMode="auto">
          <a:xfrm>
            <a:off x="4572001" y="3881911"/>
            <a:ext cx="4164841" cy="2905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998" t="27548" r="33890" b="33221"/>
          <a:stretch/>
        </p:blipFill>
        <p:spPr bwMode="auto">
          <a:xfrm>
            <a:off x="382250" y="3872147"/>
            <a:ext cx="4178104" cy="2869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5539140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직사각형 115"/>
          <p:cNvSpPr/>
          <p:nvPr/>
        </p:nvSpPr>
        <p:spPr bwMode="auto">
          <a:xfrm>
            <a:off x="133214" y="1051602"/>
            <a:ext cx="8854280" cy="5659588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상품명은 기재하지 않으며</a:t>
            </a:r>
            <a:r>
              <a:rPr lang="en-US" altLang="ko-KR" sz="2000" b="1" dirty="0" smtClean="0"/>
              <a:t>,</a:t>
            </a:r>
            <a:r>
              <a:rPr lang="ko-KR" altLang="en-US" sz="2000" b="1" dirty="0" smtClean="0"/>
              <a:t> </a:t>
            </a:r>
            <a:r>
              <a:rPr lang="ko-KR" altLang="en-US" sz="2000" b="1" dirty="0" err="1" smtClean="0"/>
              <a:t>업소명은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“</a:t>
            </a:r>
            <a:r>
              <a:rPr lang="ko-KR" altLang="en-US" sz="2000" b="1" dirty="0" err="1" smtClean="0"/>
              <a:t>업소명</a:t>
            </a:r>
            <a:r>
              <a:rPr lang="ko-KR" altLang="en-US" sz="2000" b="1" dirty="0" smtClean="0"/>
              <a:t> 표기 여부</a:t>
            </a:r>
            <a:r>
              <a:rPr lang="en-US" altLang="ko-KR" sz="2000" b="1" dirty="0" smtClean="0"/>
              <a:t>”</a:t>
            </a:r>
            <a:r>
              <a:rPr lang="ko-KR" altLang="en-US" sz="2000" b="1" dirty="0" smtClean="0"/>
              <a:t>에 표기 지정</a:t>
            </a:r>
            <a:endParaRPr lang="en-US" altLang="ko-KR" sz="20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ko-KR" sz="2000" b="1" dirty="0" smtClean="0"/>
              <a:t> </a:t>
            </a:r>
            <a:r>
              <a:rPr lang="ko-KR" altLang="en-US" sz="2000" b="1" dirty="0" err="1" smtClean="0"/>
              <a:t>업소명은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‘</a:t>
            </a:r>
            <a:r>
              <a:rPr lang="ko-KR" altLang="en-US" sz="2000" b="1" dirty="0" err="1" smtClean="0"/>
              <a:t>수입업소명</a:t>
            </a:r>
            <a:r>
              <a:rPr lang="en-US" altLang="ko-KR" sz="2000" b="1" dirty="0" smtClean="0"/>
              <a:t>’ </a:t>
            </a:r>
            <a:r>
              <a:rPr lang="ko-KR" altLang="en-US" sz="2000" b="1" dirty="0" smtClean="0"/>
              <a:t>입력</a:t>
            </a:r>
            <a:endParaRPr lang="en-US" altLang="ko-KR" sz="20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ko-KR" sz="2000" b="1" dirty="0" smtClean="0"/>
              <a:t> “</a:t>
            </a:r>
            <a:r>
              <a:rPr lang="ko-KR" altLang="en-US" sz="2000" b="1" dirty="0" smtClean="0"/>
              <a:t>모델명</a:t>
            </a:r>
            <a:r>
              <a:rPr lang="en-US" altLang="ko-KR" sz="2000" b="1" dirty="0" smtClean="0"/>
              <a:t>” </a:t>
            </a:r>
            <a:r>
              <a:rPr lang="ko-KR" altLang="en-US" sz="2000" b="1" dirty="0" err="1" smtClean="0"/>
              <a:t>기재란에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‘</a:t>
            </a:r>
            <a:r>
              <a:rPr lang="ko-KR" altLang="en-US" sz="2000" b="1" dirty="0" smtClean="0"/>
              <a:t>국문수입품목확인사항</a:t>
            </a:r>
            <a:r>
              <a:rPr lang="en-US" altLang="ko-KR" sz="2000" b="1" dirty="0" smtClean="0"/>
              <a:t>’</a:t>
            </a:r>
            <a:r>
              <a:rPr lang="ko-KR" altLang="en-US" sz="2000" b="1" dirty="0" smtClean="0"/>
              <a:t>의  제품명 기재</a:t>
            </a:r>
            <a:endParaRPr lang="en-US" altLang="ko-KR" sz="20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상품명은 </a:t>
            </a:r>
            <a:r>
              <a:rPr lang="en-US" altLang="ko-KR" sz="2000" b="1" dirty="0" smtClean="0"/>
              <a:t>“</a:t>
            </a:r>
            <a:r>
              <a:rPr lang="ko-KR" altLang="en-US" sz="2000" b="1" dirty="0" smtClean="0"/>
              <a:t>자동생성</a:t>
            </a:r>
            <a:r>
              <a:rPr lang="en-US" altLang="ko-KR" sz="2000" b="1" dirty="0" smtClean="0"/>
              <a:t>”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/>
          </a:p>
        </p:txBody>
      </p:sp>
      <p:sp>
        <p:nvSpPr>
          <p:cNvPr id="13" name="제목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/>
              <a:t>II.</a:t>
            </a:r>
            <a:r>
              <a:rPr lang="ko-KR" altLang="en-US" sz="2800" dirty="0"/>
              <a:t> </a:t>
            </a:r>
            <a:r>
              <a:rPr lang="ko-KR" altLang="en-US" sz="2800" dirty="0" smtClean="0"/>
              <a:t>수입허가 의료기기 </a:t>
            </a:r>
            <a:r>
              <a:rPr lang="ko-KR" altLang="en-US" sz="2800" dirty="0" err="1" smtClean="0"/>
              <a:t>전자민원서식기</a:t>
            </a:r>
            <a:r>
              <a:rPr lang="ko-KR" altLang="en-US" sz="2800" dirty="0" smtClean="0"/>
              <a:t> </a:t>
            </a:r>
            <a:r>
              <a:rPr lang="ko-KR" altLang="en-US" sz="2800" dirty="0"/>
              <a:t>작성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466656" y="783430"/>
            <a:ext cx="7387534" cy="43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2000" b="1" dirty="0" smtClean="0"/>
              <a:t>6. </a:t>
            </a:r>
            <a:r>
              <a:rPr lang="ko-KR" altLang="en-US" sz="2000" b="1" dirty="0" smtClean="0"/>
              <a:t>제품명 </a:t>
            </a:r>
            <a:endParaRPr lang="en-US" altLang="ko-KR" sz="20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517" t="16615" r="18153" b="57649"/>
          <a:stretch/>
        </p:blipFill>
        <p:spPr bwMode="auto">
          <a:xfrm>
            <a:off x="1676477" y="3657990"/>
            <a:ext cx="5767754" cy="1882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725800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직사각형 115"/>
          <p:cNvSpPr/>
          <p:nvPr/>
        </p:nvSpPr>
        <p:spPr bwMode="auto">
          <a:xfrm>
            <a:off x="133214" y="1051602"/>
            <a:ext cx="8854280" cy="5659588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사용목적은 </a:t>
            </a:r>
            <a:r>
              <a:rPr lang="en-US" altLang="ko-KR" sz="2000" b="1" dirty="0" smtClean="0"/>
              <a:t>‘</a:t>
            </a:r>
            <a:r>
              <a:rPr lang="ko-KR" altLang="en-US" sz="2000" b="1" dirty="0" smtClean="0"/>
              <a:t>국문수입품목확인사항</a:t>
            </a:r>
            <a:r>
              <a:rPr lang="en-US" altLang="ko-KR" sz="2000" b="1" dirty="0" smtClean="0"/>
              <a:t>’</a:t>
            </a:r>
            <a:r>
              <a:rPr lang="ko-KR" altLang="en-US" sz="2000" b="1" dirty="0" smtClean="0"/>
              <a:t>의  </a:t>
            </a:r>
            <a:r>
              <a:rPr lang="en-US" altLang="ko-KR" sz="2000" b="1" dirty="0" smtClean="0"/>
              <a:t>“</a:t>
            </a:r>
            <a:r>
              <a:rPr lang="ko-KR" altLang="en-US" sz="2000" b="1" dirty="0" smtClean="0"/>
              <a:t>용도</a:t>
            </a:r>
            <a:r>
              <a:rPr lang="en-US" altLang="ko-KR" sz="2000" b="1" dirty="0" smtClean="0"/>
              <a:t>(Intended Use)” </a:t>
            </a:r>
            <a:r>
              <a:rPr lang="ko-KR" altLang="en-US" sz="2000" b="1" dirty="0" smtClean="0"/>
              <a:t>입력</a:t>
            </a:r>
            <a:endParaRPr lang="en-US" altLang="ko-KR" sz="20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ko-KR" altLang="en-US" sz="2000" b="1" dirty="0" smtClean="0"/>
              <a:t> 성능파일에 </a:t>
            </a:r>
            <a:r>
              <a:rPr lang="en-US" altLang="ko-KR" sz="2000" b="1" dirty="0" smtClean="0"/>
              <a:t>“</a:t>
            </a:r>
            <a:r>
              <a:rPr lang="ko-KR" altLang="en-US" sz="2000" b="1" dirty="0" smtClean="0"/>
              <a:t>용도</a:t>
            </a:r>
            <a:r>
              <a:rPr lang="en-US" altLang="ko-KR" sz="2000" b="1" dirty="0" smtClean="0"/>
              <a:t>(Intended Use)”</a:t>
            </a:r>
            <a:r>
              <a:rPr lang="ko-KR" altLang="en-US" sz="2000" b="1" dirty="0" smtClean="0"/>
              <a:t> 부분 </a:t>
            </a:r>
            <a:r>
              <a:rPr lang="ko-KR" altLang="en-US" sz="2000" b="1" dirty="0" err="1" smtClean="0"/>
              <a:t>스캔하여</a:t>
            </a:r>
            <a:r>
              <a:rPr lang="ko-KR" altLang="en-US" sz="2000" b="1" dirty="0" smtClean="0"/>
              <a:t> 첨부</a:t>
            </a:r>
            <a:endParaRPr lang="en-US" altLang="ko-KR" sz="20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0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0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0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/>
          </a:p>
        </p:txBody>
      </p:sp>
      <p:sp>
        <p:nvSpPr>
          <p:cNvPr id="13" name="제목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/>
              <a:t>II.</a:t>
            </a:r>
            <a:r>
              <a:rPr lang="ko-KR" altLang="en-US" sz="2800" dirty="0"/>
              <a:t> </a:t>
            </a:r>
            <a:r>
              <a:rPr lang="ko-KR" altLang="en-US" sz="2800" dirty="0" smtClean="0"/>
              <a:t>수입허가 의료기기 </a:t>
            </a:r>
            <a:r>
              <a:rPr lang="ko-KR" altLang="en-US" sz="2800" dirty="0" err="1" smtClean="0"/>
              <a:t>전자민원서식기</a:t>
            </a:r>
            <a:r>
              <a:rPr lang="ko-KR" altLang="en-US" sz="2800" dirty="0" smtClean="0"/>
              <a:t> </a:t>
            </a:r>
            <a:r>
              <a:rPr lang="ko-KR" altLang="en-US" sz="2800" dirty="0"/>
              <a:t>작성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466656" y="783430"/>
            <a:ext cx="7387534" cy="43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2000" b="1" dirty="0"/>
              <a:t>7</a:t>
            </a:r>
            <a:r>
              <a:rPr lang="en-US" altLang="ko-KR" sz="2000" b="1" dirty="0" smtClean="0"/>
              <a:t>. </a:t>
            </a:r>
            <a:r>
              <a:rPr lang="ko-KR" altLang="en-US" sz="2000" b="1" dirty="0" smtClean="0"/>
              <a:t>사용목적 </a:t>
            </a:r>
            <a:endParaRPr lang="en-US" altLang="ko-KR" sz="20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517" t="30577" r="17396" b="56530"/>
          <a:stretch/>
        </p:blipFill>
        <p:spPr bwMode="auto">
          <a:xfrm>
            <a:off x="1442470" y="2665700"/>
            <a:ext cx="5866228" cy="9431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9766573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직사각형 115"/>
          <p:cNvSpPr/>
          <p:nvPr/>
        </p:nvSpPr>
        <p:spPr bwMode="auto">
          <a:xfrm>
            <a:off x="11646" y="1294292"/>
            <a:ext cx="8987494" cy="4885120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ko-KR" altLang="en-US" sz="2000" dirty="0" smtClean="0"/>
              <a:t> </a:t>
            </a:r>
            <a:r>
              <a:rPr lang="ko-KR" altLang="en-US" b="1" dirty="0" smtClean="0"/>
              <a:t>원재료</a:t>
            </a:r>
            <a:r>
              <a:rPr lang="en-US" altLang="ko-KR" b="1" dirty="0" smtClean="0"/>
              <a:t>, </a:t>
            </a:r>
            <a:r>
              <a:rPr lang="ko-KR" altLang="en-US" b="1" dirty="0" err="1" smtClean="0"/>
              <a:t>모양및구조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외형</a:t>
            </a:r>
            <a:r>
              <a:rPr lang="en-US" altLang="ko-KR" b="1" dirty="0" smtClean="0"/>
              <a:t>), </a:t>
            </a:r>
            <a:r>
              <a:rPr lang="ko-KR" altLang="en-US" b="1" dirty="0" smtClean="0"/>
              <a:t>사용방법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사용시 주의사항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저장방법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사용기간은</a:t>
            </a:r>
            <a:r>
              <a:rPr lang="ko-KR" altLang="en-US" sz="2000" b="1" dirty="0" smtClean="0"/>
              <a:t> </a:t>
            </a:r>
            <a:endParaRPr lang="en-US" altLang="ko-KR" sz="2000" b="1" dirty="0" smtClean="0"/>
          </a:p>
          <a:p>
            <a:pPr marL="285750" indent="-285750">
              <a:lnSpc>
                <a:spcPct val="150000"/>
              </a:lnSpc>
            </a:pPr>
            <a:r>
              <a:rPr lang="en-US" altLang="ko-KR" b="1" dirty="0" smtClean="0"/>
              <a:t>    ‘</a:t>
            </a:r>
            <a:r>
              <a:rPr lang="ko-KR" altLang="en-US" b="1" dirty="0" smtClean="0"/>
              <a:t>국문수입품목확인사항</a:t>
            </a:r>
            <a:r>
              <a:rPr lang="en-US" altLang="ko-KR" b="1" dirty="0" smtClean="0"/>
              <a:t>’</a:t>
            </a:r>
            <a:r>
              <a:rPr lang="ko-KR" altLang="en-US" b="1" dirty="0" smtClean="0"/>
              <a:t>의 각각의 해당 항목 원본을 </a:t>
            </a:r>
            <a:r>
              <a:rPr lang="ko-KR" altLang="en-US" b="1" dirty="0"/>
              <a:t>스캔하여 생성된 파일을 </a:t>
            </a:r>
            <a:r>
              <a:rPr lang="ko-KR" altLang="en-US" b="1" dirty="0" smtClean="0"/>
              <a:t>삽입</a:t>
            </a:r>
            <a:endParaRPr lang="en-US" altLang="ko-KR" b="1" dirty="0" smtClean="0"/>
          </a:p>
          <a:p>
            <a:pPr marL="285750" indent="-285750">
              <a:lnSpc>
                <a:spcPct val="150000"/>
              </a:lnSpc>
            </a:pPr>
            <a:r>
              <a:rPr lang="ko-KR" altLang="en-US" b="1" dirty="0" smtClean="0"/>
              <a:t>  </a:t>
            </a:r>
            <a:r>
              <a:rPr lang="en-US" altLang="ko-KR" b="1" dirty="0" smtClean="0">
                <a:solidFill>
                  <a:srgbClr val="FF0000"/>
                </a:solidFill>
              </a:rPr>
              <a:t>*</a:t>
            </a:r>
            <a:r>
              <a:rPr lang="ko-KR" altLang="en-US" sz="1600" b="1" dirty="0" smtClean="0">
                <a:solidFill>
                  <a:srgbClr val="008000"/>
                </a:solidFill>
              </a:rPr>
              <a:t>다만</a:t>
            </a:r>
            <a:r>
              <a:rPr lang="en-US" altLang="ko-KR" sz="1600" b="1" dirty="0" smtClean="0">
                <a:solidFill>
                  <a:srgbClr val="008000"/>
                </a:solidFill>
              </a:rPr>
              <a:t>, ‘</a:t>
            </a:r>
            <a:r>
              <a:rPr lang="ko-KR" altLang="en-US" sz="1600" b="1" dirty="0" smtClean="0">
                <a:solidFill>
                  <a:srgbClr val="008000"/>
                </a:solidFill>
              </a:rPr>
              <a:t>국문수입품목확인사항</a:t>
            </a:r>
            <a:r>
              <a:rPr lang="en-US" altLang="ko-KR" sz="1600" b="1" dirty="0" smtClean="0">
                <a:solidFill>
                  <a:srgbClr val="008000"/>
                </a:solidFill>
              </a:rPr>
              <a:t>’</a:t>
            </a:r>
            <a:r>
              <a:rPr lang="ko-KR" altLang="en-US" sz="1600" b="1" dirty="0" smtClean="0">
                <a:solidFill>
                  <a:srgbClr val="008000"/>
                </a:solidFill>
              </a:rPr>
              <a:t>에 없는 </a:t>
            </a:r>
            <a:r>
              <a:rPr lang="en-US" altLang="ko-KR" sz="1600" b="1" dirty="0" smtClean="0">
                <a:solidFill>
                  <a:srgbClr val="008000"/>
                </a:solidFill>
              </a:rPr>
              <a:t>‘</a:t>
            </a:r>
            <a:r>
              <a:rPr lang="ko-KR" altLang="en-US" sz="1600" b="1" dirty="0" smtClean="0">
                <a:solidFill>
                  <a:srgbClr val="008000"/>
                </a:solidFill>
              </a:rPr>
              <a:t>제조방법</a:t>
            </a:r>
            <a:r>
              <a:rPr lang="en-US" altLang="ko-KR" sz="1600" b="1" dirty="0" smtClean="0">
                <a:solidFill>
                  <a:srgbClr val="008000"/>
                </a:solidFill>
              </a:rPr>
              <a:t>’</a:t>
            </a:r>
            <a:r>
              <a:rPr lang="ko-KR" altLang="en-US" sz="1600" b="1" dirty="0" smtClean="0">
                <a:solidFill>
                  <a:srgbClr val="008000"/>
                </a:solidFill>
              </a:rPr>
              <a:t> 및 </a:t>
            </a:r>
            <a:r>
              <a:rPr lang="en-US" altLang="ko-KR" sz="1600" b="1" dirty="0" smtClean="0">
                <a:solidFill>
                  <a:srgbClr val="008000"/>
                </a:solidFill>
              </a:rPr>
              <a:t>‘</a:t>
            </a:r>
            <a:r>
              <a:rPr lang="ko-KR" altLang="en-US" sz="1600" b="1" dirty="0" smtClean="0">
                <a:solidFill>
                  <a:srgbClr val="008000"/>
                </a:solidFill>
              </a:rPr>
              <a:t>시험규격</a:t>
            </a:r>
            <a:r>
              <a:rPr lang="en-US" altLang="ko-KR" sz="1600" b="1" dirty="0" smtClean="0">
                <a:solidFill>
                  <a:srgbClr val="008000"/>
                </a:solidFill>
              </a:rPr>
              <a:t>’</a:t>
            </a:r>
            <a:r>
              <a:rPr lang="ko-KR" altLang="en-US" sz="1600" b="1" dirty="0" smtClean="0">
                <a:solidFill>
                  <a:srgbClr val="008000"/>
                </a:solidFill>
              </a:rPr>
              <a:t> 항목은 아래와 같이 기재한다</a:t>
            </a:r>
            <a:r>
              <a:rPr lang="en-US" altLang="ko-KR" sz="1600" b="1" dirty="0" smtClean="0">
                <a:solidFill>
                  <a:srgbClr val="008000"/>
                </a:solidFill>
              </a:rPr>
              <a:t>.</a:t>
            </a:r>
            <a:r>
              <a:rPr lang="ko-KR" altLang="en-US" sz="1600" b="1" dirty="0" smtClean="0">
                <a:solidFill>
                  <a:srgbClr val="008000"/>
                </a:solidFill>
              </a:rPr>
              <a:t> </a:t>
            </a:r>
            <a:endParaRPr lang="en-US" altLang="ko-KR" b="1" dirty="0" smtClean="0">
              <a:solidFill>
                <a:srgbClr val="008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b="1" dirty="0" smtClean="0"/>
              <a:t>    </a:t>
            </a:r>
            <a:r>
              <a:rPr lang="en-US" altLang="ko-KR" b="1" dirty="0" smtClean="0">
                <a:sym typeface="Wingdings" pitchFamily="2" charset="2"/>
              </a:rPr>
              <a:t></a:t>
            </a:r>
            <a:r>
              <a:rPr lang="en-US" altLang="ko-KR" b="1" dirty="0" smtClean="0"/>
              <a:t> </a:t>
            </a:r>
            <a:r>
              <a:rPr lang="ko-KR" altLang="en-US" b="1" dirty="0" smtClean="0">
                <a:solidFill>
                  <a:srgbClr val="0000CC"/>
                </a:solidFill>
              </a:rPr>
              <a:t>제조방법</a:t>
            </a:r>
            <a:r>
              <a:rPr lang="ko-KR" altLang="en-US" b="1" dirty="0" smtClean="0"/>
              <a:t>은 </a:t>
            </a:r>
            <a:r>
              <a:rPr lang="en-US" altLang="ko-KR" b="1" dirty="0" smtClean="0"/>
              <a:t>‘</a:t>
            </a:r>
            <a:r>
              <a:rPr lang="ko-KR" altLang="en-US" b="1" dirty="0" smtClean="0"/>
              <a:t>제조방법</a:t>
            </a:r>
            <a:r>
              <a:rPr lang="en-US" altLang="ko-KR" b="1" dirty="0" smtClean="0"/>
              <a:t>’</a:t>
            </a:r>
            <a:r>
              <a:rPr lang="ko-KR" altLang="en-US" b="1" dirty="0" smtClean="0"/>
              <a:t> 파일에 </a:t>
            </a:r>
            <a:r>
              <a:rPr lang="en-US" altLang="ko-KR" b="1" dirty="0" smtClean="0">
                <a:solidFill>
                  <a:srgbClr val="0000CC"/>
                </a:solidFill>
              </a:rPr>
              <a:t>‘</a:t>
            </a:r>
            <a:r>
              <a:rPr lang="ko-KR" altLang="en-US" b="1" dirty="0" smtClean="0">
                <a:solidFill>
                  <a:srgbClr val="0000CC"/>
                </a:solidFill>
              </a:rPr>
              <a:t>제조원의 제조방법에 따른다</a:t>
            </a:r>
            <a:r>
              <a:rPr lang="en-US" altLang="ko-KR" b="1" dirty="0" smtClean="0">
                <a:solidFill>
                  <a:srgbClr val="0000CC"/>
                </a:solidFill>
              </a:rPr>
              <a:t>’</a:t>
            </a:r>
            <a:r>
              <a:rPr lang="ko-KR" altLang="en-US" b="1" dirty="0" smtClean="0"/>
              <a:t>로 기재</a:t>
            </a:r>
            <a:endParaRPr lang="en-US" altLang="ko-KR" b="1" dirty="0" smtClean="0"/>
          </a:p>
          <a:p>
            <a:pPr>
              <a:lnSpc>
                <a:spcPct val="150000"/>
              </a:lnSpc>
            </a:pPr>
            <a:r>
              <a:rPr lang="en-US" altLang="ko-KR" b="1" dirty="0" smtClean="0"/>
              <a:t>    </a:t>
            </a:r>
            <a:r>
              <a:rPr lang="en-US" altLang="ko-KR" b="1" dirty="0" smtClean="0">
                <a:sym typeface="Wingdings" pitchFamily="2" charset="2"/>
              </a:rPr>
              <a:t></a:t>
            </a:r>
            <a:r>
              <a:rPr lang="en-US" altLang="ko-KR" b="1" dirty="0" smtClean="0"/>
              <a:t> </a:t>
            </a:r>
            <a:r>
              <a:rPr lang="ko-KR" altLang="en-US" b="1" dirty="0" smtClean="0">
                <a:solidFill>
                  <a:srgbClr val="0000CC"/>
                </a:solidFill>
              </a:rPr>
              <a:t>시험규격</a:t>
            </a:r>
            <a:r>
              <a:rPr lang="ko-KR" altLang="en-US" b="1" dirty="0" smtClean="0"/>
              <a:t>은 </a:t>
            </a:r>
            <a:r>
              <a:rPr lang="en-US" altLang="ko-KR" b="1" dirty="0" smtClean="0"/>
              <a:t>‘</a:t>
            </a:r>
            <a:r>
              <a:rPr lang="ko-KR" altLang="en-US" b="1" dirty="0" smtClean="0"/>
              <a:t>시험규격</a:t>
            </a:r>
            <a:r>
              <a:rPr lang="en-US" altLang="ko-KR" b="1" dirty="0" smtClean="0"/>
              <a:t>’</a:t>
            </a:r>
            <a:r>
              <a:rPr lang="ko-KR" altLang="en-US" b="1" dirty="0" smtClean="0"/>
              <a:t> 파일에 </a:t>
            </a:r>
            <a:r>
              <a:rPr lang="en-US" altLang="ko-KR" b="1" dirty="0" smtClean="0">
                <a:solidFill>
                  <a:srgbClr val="0000CC"/>
                </a:solidFill>
              </a:rPr>
              <a:t>‘</a:t>
            </a:r>
            <a:r>
              <a:rPr lang="ko-KR" altLang="en-US" b="1" dirty="0" err="1" smtClean="0">
                <a:solidFill>
                  <a:srgbClr val="0000CC"/>
                </a:solidFill>
              </a:rPr>
              <a:t>해당없음</a:t>
            </a:r>
            <a:r>
              <a:rPr lang="en-US" altLang="ko-KR" b="1" dirty="0" smtClean="0">
                <a:solidFill>
                  <a:srgbClr val="0000CC"/>
                </a:solidFill>
              </a:rPr>
              <a:t>’</a:t>
            </a:r>
            <a:r>
              <a:rPr lang="ko-KR" altLang="en-US" b="1" dirty="0" smtClean="0">
                <a:solidFill>
                  <a:schemeClr val="tx1"/>
                </a:solidFill>
              </a:rPr>
              <a:t>으로 기재</a:t>
            </a:r>
            <a:endParaRPr lang="en-US" altLang="ko-KR" b="1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</a:pPr>
            <a:endParaRPr lang="en-US" altLang="ko-KR" sz="24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/>
          </a:p>
        </p:txBody>
      </p:sp>
      <p:sp>
        <p:nvSpPr>
          <p:cNvPr id="13" name="제목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/>
              <a:t>II.</a:t>
            </a:r>
            <a:r>
              <a:rPr lang="ko-KR" altLang="en-US" sz="2800" dirty="0"/>
              <a:t> </a:t>
            </a:r>
            <a:r>
              <a:rPr lang="ko-KR" altLang="en-US" sz="2800" dirty="0" smtClean="0"/>
              <a:t>수입허가 의료기기 </a:t>
            </a:r>
            <a:r>
              <a:rPr lang="ko-KR" altLang="en-US" sz="2800" dirty="0" err="1" smtClean="0"/>
              <a:t>전자민원서식기</a:t>
            </a:r>
            <a:r>
              <a:rPr lang="ko-KR" altLang="en-US" sz="2800" dirty="0" smtClean="0"/>
              <a:t> </a:t>
            </a:r>
            <a:r>
              <a:rPr lang="ko-KR" altLang="en-US" sz="2800" dirty="0"/>
              <a:t>작성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466656" y="783430"/>
            <a:ext cx="7387534" cy="43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2000" b="1" dirty="0" smtClean="0"/>
              <a:t>8. </a:t>
            </a:r>
            <a:r>
              <a:rPr lang="ko-KR" altLang="en-US" sz="2000" b="1" dirty="0" smtClean="0"/>
              <a:t>신청서 </a:t>
            </a:r>
            <a:r>
              <a:rPr lang="en-US" altLang="ko-KR" sz="2000" b="1" dirty="0" smtClean="0"/>
              <a:t>“</a:t>
            </a:r>
            <a:r>
              <a:rPr lang="ko-KR" altLang="en-US" sz="2000" b="1" dirty="0" smtClean="0"/>
              <a:t>별첨</a:t>
            </a:r>
            <a:r>
              <a:rPr lang="en-US" altLang="ko-KR" sz="2000" b="1" dirty="0" smtClean="0"/>
              <a:t>” </a:t>
            </a:r>
            <a:r>
              <a:rPr lang="ko-KR" altLang="en-US" sz="2000" b="1" dirty="0" smtClean="0"/>
              <a:t>작성</a:t>
            </a:r>
            <a:r>
              <a:rPr lang="en-US" altLang="ko-KR" sz="2000" b="1" dirty="0" smtClean="0"/>
              <a:t>(1/2)</a:t>
            </a:r>
            <a:endParaRPr lang="en-US" altLang="ko-KR" sz="2000" b="1" dirty="0"/>
          </a:p>
        </p:txBody>
      </p:sp>
      <p:grpSp>
        <p:nvGrpSpPr>
          <p:cNvPr id="5" name="그룹 4"/>
          <p:cNvGrpSpPr/>
          <p:nvPr/>
        </p:nvGrpSpPr>
        <p:grpSpPr>
          <a:xfrm>
            <a:off x="1586360" y="3963310"/>
            <a:ext cx="5711483" cy="1987112"/>
            <a:chOff x="2137638" y="3655458"/>
            <a:chExt cx="5869212" cy="2139772"/>
          </a:xfrm>
        </p:grpSpPr>
        <p:grpSp>
          <p:nvGrpSpPr>
            <p:cNvPr id="2" name="그룹 1"/>
            <p:cNvGrpSpPr/>
            <p:nvPr/>
          </p:nvGrpSpPr>
          <p:grpSpPr>
            <a:xfrm>
              <a:off x="2137638" y="3655458"/>
              <a:ext cx="5724642" cy="2056204"/>
              <a:chOff x="2137638" y="3655458"/>
              <a:chExt cx="5724642" cy="2056204"/>
            </a:xfrm>
          </p:grpSpPr>
          <p:pic>
            <p:nvPicPr>
              <p:cNvPr id="11266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37950" t="62288" r="18153" b="24440"/>
              <a:stretch/>
            </p:blipFill>
            <p:spPr bwMode="auto">
              <a:xfrm>
                <a:off x="2137638" y="4740812"/>
                <a:ext cx="5711483" cy="970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37950" t="18269" r="18153" b="64842"/>
              <a:stretch/>
            </p:blipFill>
            <p:spPr bwMode="auto">
              <a:xfrm>
                <a:off x="2150797" y="3655458"/>
                <a:ext cx="5711483" cy="12354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" name="직사각형 3"/>
            <p:cNvSpPr/>
            <p:nvPr/>
          </p:nvSpPr>
          <p:spPr>
            <a:xfrm>
              <a:off x="2150797" y="3655458"/>
              <a:ext cx="5856053" cy="213977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17503044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직사각형 115"/>
          <p:cNvSpPr/>
          <p:nvPr/>
        </p:nvSpPr>
        <p:spPr bwMode="auto">
          <a:xfrm>
            <a:off x="133214" y="1051602"/>
            <a:ext cx="8854280" cy="5659588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ko-KR" sz="2400" b="1" dirty="0" smtClean="0"/>
              <a:t> </a:t>
            </a:r>
            <a:r>
              <a:rPr lang="ko-KR" altLang="en-US" sz="2000" b="1" dirty="0" smtClean="0"/>
              <a:t>의료기기 허가증 별첨문서 작성 </a:t>
            </a:r>
            <a:r>
              <a:rPr lang="ko-KR" altLang="en-US" sz="2000" b="1" dirty="0" smtClean="0">
                <a:solidFill>
                  <a:srgbClr val="0000CC"/>
                </a:solidFill>
              </a:rPr>
              <a:t>예시</a:t>
            </a:r>
            <a:r>
              <a:rPr lang="en-US" altLang="ko-KR" sz="1600" b="1" dirty="0" smtClean="0">
                <a:solidFill>
                  <a:srgbClr val="0000CC"/>
                </a:solidFill>
              </a:rPr>
              <a:t>(</a:t>
            </a:r>
            <a:r>
              <a:rPr lang="ko-KR" altLang="en-US" sz="1600" b="1" dirty="0" smtClean="0">
                <a:solidFill>
                  <a:srgbClr val="0000CC"/>
                </a:solidFill>
              </a:rPr>
              <a:t>원재료에 해당하는 파일내용 스캔첨부</a:t>
            </a:r>
            <a:r>
              <a:rPr lang="en-US" altLang="ko-KR" sz="1600" b="1" dirty="0" smtClean="0">
                <a:solidFill>
                  <a:srgbClr val="0000CC"/>
                </a:solidFill>
              </a:rPr>
              <a:t>)</a:t>
            </a:r>
            <a:endParaRPr lang="en-US" altLang="ko-KR" sz="2000" b="1" dirty="0">
              <a:solidFill>
                <a:srgbClr val="0000CC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/>
          </a:p>
        </p:txBody>
      </p:sp>
      <p:sp>
        <p:nvSpPr>
          <p:cNvPr id="13" name="제목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/>
              <a:t>II.</a:t>
            </a:r>
            <a:r>
              <a:rPr lang="ko-KR" altLang="en-US" sz="2800" dirty="0"/>
              <a:t> </a:t>
            </a:r>
            <a:r>
              <a:rPr lang="ko-KR" altLang="en-US" sz="2800" dirty="0" smtClean="0"/>
              <a:t>수입허가 의료기기 </a:t>
            </a:r>
            <a:r>
              <a:rPr lang="ko-KR" altLang="en-US" sz="2800" dirty="0" err="1" smtClean="0"/>
              <a:t>전자민원서식기</a:t>
            </a:r>
            <a:r>
              <a:rPr lang="ko-KR" altLang="en-US" sz="2800" dirty="0" smtClean="0"/>
              <a:t> </a:t>
            </a:r>
            <a:r>
              <a:rPr lang="ko-KR" altLang="en-US" sz="2800" dirty="0"/>
              <a:t>작성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466656" y="783430"/>
            <a:ext cx="7387534" cy="43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2000" b="1" dirty="0" smtClean="0"/>
              <a:t>8. </a:t>
            </a:r>
            <a:r>
              <a:rPr lang="ko-KR" altLang="en-US" sz="2000" b="1" dirty="0" smtClean="0"/>
              <a:t>신청서 </a:t>
            </a:r>
            <a:r>
              <a:rPr lang="en-US" altLang="ko-KR" sz="2000" b="1" dirty="0" smtClean="0"/>
              <a:t>“</a:t>
            </a:r>
            <a:r>
              <a:rPr lang="ko-KR" altLang="en-US" sz="2000" b="1" dirty="0" smtClean="0"/>
              <a:t>별첨</a:t>
            </a:r>
            <a:r>
              <a:rPr lang="en-US" altLang="ko-KR" sz="2000" b="1" dirty="0" smtClean="0"/>
              <a:t>” </a:t>
            </a:r>
            <a:r>
              <a:rPr lang="ko-KR" altLang="en-US" sz="2000" b="1" dirty="0" smtClean="0"/>
              <a:t>작성</a:t>
            </a:r>
            <a:r>
              <a:rPr lang="en-US" altLang="ko-KR" sz="2000" b="1" dirty="0" smtClean="0"/>
              <a:t>(2/2)</a:t>
            </a:r>
            <a:endParaRPr lang="en-US" altLang="ko-KR" sz="2000" b="1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4337" name="_x85614456" descr="EMB000008946ad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5391" y="2055060"/>
            <a:ext cx="6178799" cy="429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3380" y="2894690"/>
            <a:ext cx="3816500" cy="274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3901388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제목 1"/>
          <p:cNvSpPr txBox="1">
            <a:spLocks/>
          </p:cNvSpPr>
          <p:nvPr/>
        </p:nvSpPr>
        <p:spPr bwMode="auto">
          <a:xfrm>
            <a:off x="2663750" y="687388"/>
            <a:ext cx="3783012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kumimoji="0" lang="en-US" altLang="ko-KR" sz="4000" b="1" dirty="0" smtClean="0">
                <a:solidFill>
                  <a:srgbClr val="0066FF"/>
                </a:solidFill>
                <a:latin typeface="Clarendon" pitchFamily="18" charset="0"/>
                <a:ea typeface="+mj-ea"/>
                <a:cs typeface="+mj-cs"/>
              </a:rPr>
              <a:t>- </a:t>
            </a:r>
            <a:r>
              <a:rPr kumimoji="0" lang="ko-KR" altLang="en-US" sz="4000" b="1" dirty="0" smtClean="0">
                <a:solidFill>
                  <a:srgbClr val="0066FF"/>
                </a:solidFill>
                <a:latin typeface="Clarendon" pitchFamily="18" charset="0"/>
                <a:ea typeface="+mj-ea"/>
                <a:cs typeface="+mj-cs"/>
              </a:rPr>
              <a:t>안내 순서 </a:t>
            </a:r>
            <a:r>
              <a:rPr kumimoji="0" lang="en-US" altLang="ko-KR" sz="4000" b="1" dirty="0" smtClean="0">
                <a:solidFill>
                  <a:srgbClr val="0066FF"/>
                </a:solidFill>
                <a:latin typeface="Clarendon" pitchFamily="18" charset="0"/>
                <a:ea typeface="+mj-ea"/>
                <a:cs typeface="+mj-cs"/>
              </a:rPr>
              <a:t>-</a:t>
            </a:r>
            <a:endParaRPr kumimoji="0" lang="ko-KR" altLang="en-US" sz="4000" b="1" dirty="0">
              <a:solidFill>
                <a:srgbClr val="0066FF"/>
              </a:solidFill>
              <a:latin typeface="Clarendon" pitchFamily="18" charset="0"/>
              <a:ea typeface="+mj-ea"/>
              <a:cs typeface="+mj-cs"/>
            </a:endParaRPr>
          </a:p>
        </p:txBody>
      </p:sp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1009630" y="1978025"/>
            <a:ext cx="7000894" cy="1235075"/>
            <a:chOff x="1009373" y="1749740"/>
            <a:chExt cx="6985144" cy="625568"/>
          </a:xfrm>
        </p:grpSpPr>
        <p:sp>
          <p:nvSpPr>
            <p:cNvPr id="29" name="직사각형 28"/>
            <p:cNvSpPr/>
            <p:nvPr/>
          </p:nvSpPr>
          <p:spPr bwMode="auto">
            <a:xfrm>
              <a:off x="1594458" y="1750980"/>
              <a:ext cx="6267023" cy="624328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ko-KR" altLang="en-US" sz="2800" dirty="0" smtClean="0"/>
                <a:t>  </a:t>
              </a:r>
              <a:r>
                <a:rPr lang="ko-KR" altLang="en-US" sz="2800" b="1" dirty="0" smtClean="0"/>
                <a:t>의료기기 수입 허가증 발급 절차</a:t>
              </a:r>
              <a:endParaRPr lang="en-US" altLang="ko-KR" sz="2800" b="1" dirty="0" smtClean="0"/>
            </a:p>
            <a:p>
              <a:pPr>
                <a:defRPr/>
              </a:pPr>
              <a:r>
                <a:rPr lang="en-US" altLang="ko-KR" sz="2400" b="1" dirty="0" smtClean="0">
                  <a:solidFill>
                    <a:schemeClr val="bg1"/>
                  </a:solidFill>
                  <a:latin typeface="+mj-ea"/>
                  <a:ea typeface="+mj-ea"/>
                  <a:cs typeface="Arial" pitchFamily="34" charset="0"/>
                </a:rPr>
                <a:t>   </a:t>
              </a:r>
              <a:r>
                <a:rPr lang="en-US" altLang="ko-KR" sz="2400" b="1" dirty="0" smtClean="0">
                  <a:solidFill>
                    <a:srgbClr val="FFFF00"/>
                  </a:solidFill>
                  <a:latin typeface="+mj-ea"/>
                  <a:ea typeface="+mj-ea"/>
                  <a:cs typeface="Arial" pitchFamily="34" charset="0"/>
                </a:rPr>
                <a:t>(</a:t>
              </a:r>
              <a:r>
                <a:rPr lang="ko-KR" altLang="en-US" sz="2400" b="1" dirty="0" err="1" smtClean="0">
                  <a:solidFill>
                    <a:srgbClr val="FFFF00"/>
                  </a:solidFill>
                  <a:latin typeface="+mj-ea"/>
                  <a:ea typeface="+mj-ea"/>
                  <a:cs typeface="Arial" pitchFamily="34" charset="0"/>
                </a:rPr>
                <a:t>전자민원서식기</a:t>
              </a:r>
              <a:r>
                <a:rPr lang="ko-KR" altLang="en-US" sz="2400" b="1" dirty="0" smtClean="0">
                  <a:solidFill>
                    <a:srgbClr val="FFFF00"/>
                  </a:solidFill>
                  <a:latin typeface="+mj-ea"/>
                  <a:ea typeface="+mj-ea"/>
                  <a:cs typeface="Arial" pitchFamily="34" charset="0"/>
                </a:rPr>
                <a:t> 작성 및 신청방법 포함</a:t>
              </a:r>
              <a:r>
                <a:rPr lang="en-US" altLang="ko-KR" sz="2400" b="1" dirty="0" smtClean="0">
                  <a:solidFill>
                    <a:srgbClr val="FFFF00"/>
                  </a:solidFill>
                  <a:latin typeface="+mj-ea"/>
                  <a:ea typeface="+mj-ea"/>
                  <a:cs typeface="Arial" pitchFamily="34" charset="0"/>
                </a:rPr>
                <a:t>)</a:t>
              </a:r>
              <a:endParaRPr lang="ko-KR" altLang="en-US" sz="2400" b="1" dirty="0">
                <a:solidFill>
                  <a:srgbClr val="FFFF00"/>
                </a:solidFill>
                <a:latin typeface="+mj-ea"/>
                <a:ea typeface="+mj-ea"/>
                <a:cs typeface="Arial" pitchFamily="34" charset="0"/>
              </a:endParaRPr>
            </a:p>
          </p:txBody>
        </p:sp>
        <p:sp>
          <p:nvSpPr>
            <p:cNvPr id="31" name="타원 9"/>
            <p:cNvSpPr/>
            <p:nvPr/>
          </p:nvSpPr>
          <p:spPr bwMode="auto">
            <a:xfrm>
              <a:off x="1009373" y="1749740"/>
              <a:ext cx="651039" cy="625200"/>
            </a:xfrm>
            <a:prstGeom prst="flowChartMagneticDisk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25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2" name="액자 10"/>
            <p:cNvSpPr/>
            <p:nvPr/>
          </p:nvSpPr>
          <p:spPr bwMode="auto">
            <a:xfrm>
              <a:off x="1053556" y="1786166"/>
              <a:ext cx="539781" cy="517874"/>
            </a:xfrm>
            <a:prstGeom prst="flowChartAlternateProcess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25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5" name="직사각형 44"/>
            <p:cNvSpPr/>
            <p:nvPr/>
          </p:nvSpPr>
          <p:spPr bwMode="auto">
            <a:xfrm>
              <a:off x="1121304" y="1940306"/>
              <a:ext cx="315404" cy="2416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2500" b="1" i="1" kern="0" spc="-150" dirty="0">
                  <a:ln w="12700">
                    <a:noFill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" pitchFamily="34" charset="0"/>
                  <a:ea typeface="굴림" charset="-127"/>
                  <a:cs typeface="Arial" pitchFamily="34" charset="0"/>
                </a:rPr>
                <a:t>I</a:t>
              </a:r>
              <a:endParaRPr lang="ko-KR" altLang="en-US" sz="2500" b="1" i="1" kern="0" spc="-150" dirty="0">
                <a:ln w="1270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굴림" charset="-127"/>
                <a:cs typeface="Arial" pitchFamily="34" charset="0"/>
              </a:endParaRPr>
            </a:p>
          </p:txBody>
        </p:sp>
        <p:sp>
          <p:nvSpPr>
            <p:cNvPr id="23" name="직사각형 22"/>
            <p:cNvSpPr/>
            <p:nvPr/>
          </p:nvSpPr>
          <p:spPr bwMode="auto">
            <a:xfrm>
              <a:off x="7844881" y="1749740"/>
              <a:ext cx="149636" cy="625201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49263" algn="ctr">
                <a:defRPr/>
              </a:pPr>
              <a:endParaRPr lang="ko-KR" altLang="en-US" sz="3200" b="1" spc="300" dirty="0">
                <a:latin typeface="+mj-ea"/>
                <a:ea typeface="+mj-ea"/>
                <a:cs typeface="Arial" pitchFamily="34" charset="0"/>
              </a:endParaRPr>
            </a:p>
          </p:txBody>
        </p:sp>
      </p:grpSp>
      <p:grpSp>
        <p:nvGrpSpPr>
          <p:cNvPr id="3" name="그룹 2"/>
          <p:cNvGrpSpPr>
            <a:grpSpLocks/>
          </p:cNvGrpSpPr>
          <p:nvPr/>
        </p:nvGrpSpPr>
        <p:grpSpPr bwMode="auto">
          <a:xfrm>
            <a:off x="1009630" y="3882874"/>
            <a:ext cx="7000894" cy="1149057"/>
            <a:chOff x="1009082" y="2587024"/>
            <a:chExt cx="7002035" cy="656615"/>
          </a:xfrm>
        </p:grpSpPr>
        <p:sp>
          <p:nvSpPr>
            <p:cNvPr id="39" name="직사각형 38"/>
            <p:cNvSpPr/>
            <p:nvPr/>
          </p:nvSpPr>
          <p:spPr bwMode="auto">
            <a:xfrm>
              <a:off x="1594458" y="2589371"/>
              <a:ext cx="6303739" cy="62520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49263" indent="-449263">
                <a:defRPr/>
              </a:pPr>
              <a:r>
                <a:rPr lang="ko-KR" altLang="en-US" sz="2800" dirty="0" smtClean="0"/>
                <a:t>   </a:t>
              </a:r>
              <a:r>
                <a:rPr lang="ko-KR" altLang="en-US" sz="2800" b="1" dirty="0" smtClean="0"/>
                <a:t>의료기기 </a:t>
              </a:r>
              <a:r>
                <a:rPr lang="ko-KR" altLang="en-US" sz="2800" b="1" dirty="0" err="1" smtClean="0"/>
                <a:t>수입업</a:t>
              </a:r>
              <a:r>
                <a:rPr lang="ko-KR" altLang="en-US" sz="2800" b="1" dirty="0" smtClean="0"/>
                <a:t> 허가 신청 절차</a:t>
              </a:r>
              <a:endParaRPr lang="en-US" altLang="ko-KR" sz="2800" b="1" dirty="0" smtClean="0"/>
            </a:p>
            <a:p>
              <a:pPr marL="449263" indent="-449263">
                <a:defRPr/>
              </a:pPr>
              <a:r>
                <a:rPr lang="en-US" altLang="ko-KR" sz="2400" b="1" dirty="0" smtClean="0">
                  <a:solidFill>
                    <a:srgbClr val="FFFF00"/>
                  </a:solidFill>
                  <a:latin typeface="+mj-ea"/>
                  <a:cs typeface="Arial" pitchFamily="34" charset="0"/>
                </a:rPr>
                <a:t>   (</a:t>
              </a:r>
              <a:r>
                <a:rPr lang="ko-KR" altLang="en-US" sz="2400" b="1" dirty="0" err="1" smtClean="0">
                  <a:solidFill>
                    <a:srgbClr val="FFFF00"/>
                  </a:solidFill>
                  <a:latin typeface="+mj-ea"/>
                  <a:cs typeface="Arial" pitchFamily="34" charset="0"/>
                </a:rPr>
                <a:t>전자민원서식기</a:t>
              </a:r>
              <a:r>
                <a:rPr lang="ko-KR" altLang="en-US" sz="2400" b="1" dirty="0" smtClean="0">
                  <a:solidFill>
                    <a:srgbClr val="FFFF00"/>
                  </a:solidFill>
                  <a:latin typeface="+mj-ea"/>
                  <a:cs typeface="Arial" pitchFamily="34" charset="0"/>
                </a:rPr>
                <a:t> 작성 및 신청방법 포함</a:t>
              </a:r>
              <a:r>
                <a:rPr lang="en-US" altLang="ko-KR" sz="2400" b="1" dirty="0" smtClean="0">
                  <a:solidFill>
                    <a:srgbClr val="FFFF00"/>
                  </a:solidFill>
                  <a:latin typeface="+mj-ea"/>
                  <a:cs typeface="Arial" pitchFamily="34" charset="0"/>
                </a:rPr>
                <a:t>)</a:t>
              </a:r>
              <a:endParaRPr lang="ko-KR" altLang="en-US" sz="2400" b="1" spc="300" dirty="0">
                <a:solidFill>
                  <a:schemeClr val="bg1"/>
                </a:solidFill>
                <a:latin typeface="+mj-ea"/>
                <a:ea typeface="+mj-ea"/>
                <a:cs typeface="Arial" pitchFamily="34" charset="0"/>
              </a:endParaRPr>
            </a:p>
          </p:txBody>
        </p:sp>
        <p:sp>
          <p:nvSpPr>
            <p:cNvPr id="41" name="타원 9"/>
            <p:cNvSpPr/>
            <p:nvPr/>
          </p:nvSpPr>
          <p:spPr bwMode="auto">
            <a:xfrm>
              <a:off x="1009082" y="2587024"/>
              <a:ext cx="651039" cy="625200"/>
            </a:xfrm>
            <a:prstGeom prst="flowChartMagneticDisk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25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42" name="액자 10"/>
            <p:cNvSpPr/>
            <p:nvPr/>
          </p:nvSpPr>
          <p:spPr bwMode="auto">
            <a:xfrm>
              <a:off x="1055745" y="2649715"/>
              <a:ext cx="539838" cy="519286"/>
            </a:xfrm>
            <a:prstGeom prst="flowChartAlternateProcess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25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 bwMode="auto">
            <a:xfrm>
              <a:off x="1053372" y="2601924"/>
              <a:ext cx="458000" cy="641715"/>
            </a:xfrm>
            <a:prstGeom prst="ellipse">
              <a:avLst/>
            </a:prstGeom>
            <a:noFill/>
          </p:spPr>
          <p:txBody>
            <a:bodyPr anchor="ctr">
              <a:spAutoFit/>
              <a:scene3d>
                <a:camera prst="orthographicFront"/>
                <a:lightRig rig="threePt" dir="t"/>
              </a:scene3d>
              <a:sp3d>
                <a:bevelT w="12700" h="12700"/>
              </a:sp3d>
            </a:bodyPr>
            <a:lstStyle/>
            <a:p>
              <a:pPr algn="ctr">
                <a:defRPr/>
              </a:pPr>
              <a:r>
                <a:rPr lang="en-US" altLang="ko-KR" sz="2500" b="1" i="1" kern="0" spc="-150" dirty="0">
                  <a:ln w="12700">
                    <a:noFill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" pitchFamily="34" charset="0"/>
                  <a:ea typeface="굴림" charset="-127"/>
                  <a:cs typeface="Arial" pitchFamily="34" charset="0"/>
                </a:rPr>
                <a:t>II</a:t>
              </a:r>
              <a:endParaRPr lang="ko-KR" altLang="en-US" sz="2500" b="1" i="1" kern="0" spc="-150" dirty="0">
                <a:ln w="1270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굴림" charset="-127"/>
                <a:cs typeface="Arial" pitchFamily="34" charset="0"/>
              </a:endParaRPr>
            </a:p>
          </p:txBody>
        </p:sp>
        <p:sp>
          <p:nvSpPr>
            <p:cNvPr id="24" name="직사각형 23"/>
            <p:cNvSpPr/>
            <p:nvPr/>
          </p:nvSpPr>
          <p:spPr bwMode="auto">
            <a:xfrm>
              <a:off x="7861481" y="2589371"/>
              <a:ext cx="149636" cy="62285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49263" algn="ctr">
                <a:defRPr/>
              </a:pPr>
              <a:endParaRPr lang="ko-KR" altLang="en-US" sz="3200" b="1" spc="300" dirty="0">
                <a:latin typeface="+mj-ea"/>
                <a:ea typeface="+mj-ea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직사각형 115"/>
          <p:cNvSpPr/>
          <p:nvPr/>
        </p:nvSpPr>
        <p:spPr bwMode="auto">
          <a:xfrm>
            <a:off x="0" y="986440"/>
            <a:ext cx="9144000" cy="5131128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ko-KR" altLang="en-US" b="1" dirty="0" smtClean="0"/>
              <a:t>의료기기 허가증에서 </a:t>
            </a:r>
            <a:r>
              <a:rPr lang="en-US" altLang="ko-KR" b="1" dirty="0" smtClean="0"/>
              <a:t>“</a:t>
            </a:r>
            <a:r>
              <a:rPr lang="ko-KR" altLang="en-US" b="1" dirty="0" smtClean="0"/>
              <a:t>원재료</a:t>
            </a:r>
            <a:r>
              <a:rPr lang="en-US" altLang="ko-KR" b="1" dirty="0" smtClean="0"/>
              <a:t>”</a:t>
            </a:r>
            <a:r>
              <a:rPr lang="ko-KR" altLang="en-US" b="1" dirty="0" smtClean="0"/>
              <a:t>는 </a:t>
            </a:r>
            <a:r>
              <a:rPr lang="en-US" altLang="ko-KR" b="1" dirty="0" smtClean="0"/>
              <a:t>‘</a:t>
            </a:r>
            <a:r>
              <a:rPr lang="ko-KR" altLang="en-US" b="1" u="sng" dirty="0" smtClean="0">
                <a:solidFill>
                  <a:srgbClr val="0000CC"/>
                </a:solidFill>
              </a:rPr>
              <a:t>주성분</a:t>
            </a:r>
            <a:r>
              <a:rPr lang="en-US" altLang="ko-KR" b="1" u="sng" dirty="0" smtClean="0">
                <a:solidFill>
                  <a:srgbClr val="0000CC"/>
                </a:solidFill>
              </a:rPr>
              <a:t>’</a:t>
            </a:r>
            <a:r>
              <a:rPr lang="ko-KR" altLang="en-US" b="1" dirty="0" smtClean="0">
                <a:solidFill>
                  <a:srgbClr val="0000CC"/>
                </a:solidFill>
              </a:rPr>
              <a:t> 공개</a:t>
            </a:r>
            <a:endParaRPr lang="en-US" altLang="ko-KR" b="1" dirty="0" smtClean="0">
              <a:solidFill>
                <a:srgbClr val="0000CC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ko-KR" altLang="en-US" sz="1600" b="1" dirty="0" smtClean="0"/>
              <a:t>체외진단용 방사성의약품의 </a:t>
            </a:r>
            <a:r>
              <a:rPr lang="en-US" altLang="ko-KR" sz="1600" b="1" dirty="0" smtClean="0"/>
              <a:t>‘</a:t>
            </a:r>
            <a:r>
              <a:rPr lang="ko-KR" altLang="en-US" sz="1600" b="1" dirty="0" smtClean="0"/>
              <a:t>원료약품 및 분량</a:t>
            </a:r>
            <a:r>
              <a:rPr lang="en-US" altLang="ko-KR" sz="1600" b="1" dirty="0" smtClean="0"/>
              <a:t>’</a:t>
            </a:r>
            <a:r>
              <a:rPr lang="ko-KR" altLang="en-US" sz="1600" b="1" dirty="0" smtClean="0"/>
              <a:t>에서 주성분인 성분명 </a:t>
            </a:r>
            <a:r>
              <a:rPr lang="ko-KR" altLang="en-US" sz="1600" b="1" dirty="0" smtClean="0">
                <a:solidFill>
                  <a:srgbClr val="0000CC"/>
                </a:solidFill>
              </a:rPr>
              <a:t>공개파일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1600" b="1" dirty="0" smtClean="0">
                <a:solidFill>
                  <a:schemeClr val="tx1"/>
                </a:solidFill>
              </a:rPr>
              <a:t>별도 추가 작성</a:t>
            </a:r>
            <a:endParaRPr lang="en-US" altLang="ko-KR" b="1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</a:pPr>
            <a:r>
              <a:rPr lang="en-US" altLang="ko-KR" sz="1600" b="1" dirty="0" smtClean="0"/>
              <a:t>   - </a:t>
            </a:r>
            <a:r>
              <a:rPr lang="ko-KR" altLang="en-US" sz="1600" b="1" dirty="0" smtClean="0"/>
              <a:t>아래한글 프로그램으로 작성</a:t>
            </a:r>
            <a:r>
              <a:rPr lang="en-US" altLang="ko-KR" sz="1600" b="1" dirty="0" smtClean="0"/>
              <a:t>(</a:t>
            </a:r>
            <a:r>
              <a:rPr lang="ko-KR" altLang="en-US" sz="1600" b="1" dirty="0" smtClean="0"/>
              <a:t>원재료 공개파일</a:t>
            </a:r>
            <a:r>
              <a:rPr lang="en-US" altLang="ko-KR" sz="1600" b="1" dirty="0" smtClean="0"/>
              <a:t>. </a:t>
            </a:r>
            <a:r>
              <a:rPr lang="en-US" altLang="ko-KR" sz="1600" b="1" dirty="0" err="1" smtClean="0"/>
              <a:t>hwp</a:t>
            </a:r>
            <a:r>
              <a:rPr lang="en-US" altLang="ko-KR" sz="1600" b="1" dirty="0" smtClean="0"/>
              <a:t>)</a:t>
            </a:r>
            <a:endParaRPr lang="en-US" altLang="ko-KR" sz="16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/>
          </a:p>
        </p:txBody>
      </p:sp>
      <p:sp>
        <p:nvSpPr>
          <p:cNvPr id="13" name="제목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/>
              <a:t>II.</a:t>
            </a:r>
            <a:r>
              <a:rPr lang="ko-KR" altLang="en-US" sz="2800" dirty="0"/>
              <a:t> </a:t>
            </a:r>
            <a:r>
              <a:rPr lang="ko-KR" altLang="en-US" sz="2800" dirty="0" smtClean="0"/>
              <a:t>수입허가 의료기기 </a:t>
            </a:r>
            <a:r>
              <a:rPr lang="ko-KR" altLang="en-US" sz="2800" dirty="0" err="1" smtClean="0"/>
              <a:t>전자민원서식기</a:t>
            </a:r>
            <a:r>
              <a:rPr lang="ko-KR" altLang="en-US" sz="2800" dirty="0" smtClean="0"/>
              <a:t> </a:t>
            </a:r>
            <a:r>
              <a:rPr lang="ko-KR" altLang="en-US" sz="2800" dirty="0"/>
              <a:t>작성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466656" y="783430"/>
            <a:ext cx="7387534" cy="43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2000" b="1" dirty="0" smtClean="0"/>
              <a:t>※ </a:t>
            </a:r>
            <a:r>
              <a:rPr lang="ko-KR" altLang="en-US" sz="2000" b="1" dirty="0" smtClean="0"/>
              <a:t>원재료 공개파일 작성</a:t>
            </a:r>
            <a:endParaRPr lang="en-US" altLang="ko-KR" sz="2000" b="1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3340" y="2613875"/>
            <a:ext cx="6025530" cy="2494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그룹 13"/>
          <p:cNvGrpSpPr/>
          <p:nvPr/>
        </p:nvGrpSpPr>
        <p:grpSpPr>
          <a:xfrm>
            <a:off x="1522953" y="4208343"/>
            <a:ext cx="1005975" cy="196279"/>
            <a:chOff x="755051" y="3297769"/>
            <a:chExt cx="1329013" cy="208480"/>
          </a:xfrm>
        </p:grpSpPr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734" t="35464" r="93783" b="62384"/>
            <a:stretch>
              <a:fillRect/>
            </a:stretch>
          </p:blipFill>
          <p:spPr bwMode="auto">
            <a:xfrm>
              <a:off x="755051" y="3362195"/>
              <a:ext cx="211735" cy="102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734" t="35464" r="95730" b="63483"/>
            <a:stretch>
              <a:fillRect/>
            </a:stretch>
          </p:blipFill>
          <p:spPr bwMode="auto">
            <a:xfrm>
              <a:off x="755500" y="3297769"/>
              <a:ext cx="45719" cy="50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734" t="35464" r="95730" b="63483"/>
            <a:stretch>
              <a:fillRect/>
            </a:stretch>
          </p:blipFill>
          <p:spPr bwMode="auto">
            <a:xfrm>
              <a:off x="755500" y="3328725"/>
              <a:ext cx="45719" cy="50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862783" y="3321582"/>
              <a:ext cx="1221281" cy="184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600" b="1" dirty="0" smtClean="0">
                  <a:latin typeface="한컴돋움" pitchFamily="18" charset="2"/>
                  <a:ea typeface="한컴돋움" pitchFamily="18" charset="2"/>
                  <a:cs typeface="한컴돋움" pitchFamily="18" charset="2"/>
                </a:rPr>
                <a:t>원재료공개파일</a:t>
              </a:r>
              <a:endParaRPr lang="ko-KR" altLang="en-US" sz="600" b="1" dirty="0">
                <a:latin typeface="한컴돋움" pitchFamily="18" charset="2"/>
                <a:ea typeface="한컴돋움" pitchFamily="18" charset="2"/>
                <a:cs typeface="한컴돋움" pitchFamily="18" charset="2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1945" y="2507690"/>
            <a:ext cx="5876925" cy="3715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3901388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직사각형 115"/>
          <p:cNvSpPr/>
          <p:nvPr/>
        </p:nvSpPr>
        <p:spPr bwMode="auto">
          <a:xfrm>
            <a:off x="133214" y="970575"/>
            <a:ext cx="8854280" cy="5659588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ko-KR" sz="2400" b="1" dirty="0" smtClean="0"/>
              <a:t> </a:t>
            </a:r>
            <a:r>
              <a:rPr lang="ko-KR" altLang="en-US" sz="2000" b="1" dirty="0" err="1" smtClean="0"/>
              <a:t>제조의뢰자와</a:t>
            </a:r>
            <a:r>
              <a:rPr lang="ko-KR" altLang="en-US" sz="2000" b="1" dirty="0" smtClean="0"/>
              <a:t> 제조자가 동일할 경우</a:t>
            </a:r>
            <a:r>
              <a:rPr lang="en-US" altLang="ko-KR" sz="2000" b="1" dirty="0" smtClean="0"/>
              <a:t>,</a:t>
            </a:r>
            <a:r>
              <a:rPr lang="ko-KR" altLang="en-US" sz="2000" b="1" dirty="0" smtClean="0"/>
              <a:t> 제조자 항목만 기재</a:t>
            </a:r>
            <a:endParaRPr lang="en-US" altLang="ko-KR" sz="20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ko-KR" sz="2000" b="1" dirty="0"/>
              <a:t> </a:t>
            </a:r>
            <a:r>
              <a:rPr lang="ko-KR" altLang="en-US" sz="2000" b="1" dirty="0" err="1"/>
              <a:t>제조의뢰자와</a:t>
            </a:r>
            <a:r>
              <a:rPr lang="ko-KR" altLang="en-US" sz="2000" b="1" dirty="0"/>
              <a:t> </a:t>
            </a:r>
            <a:r>
              <a:rPr lang="ko-KR" altLang="en-US" sz="2000" b="1" dirty="0" smtClean="0"/>
              <a:t>제조자가 다를 경우 각각 모두 기재</a:t>
            </a:r>
            <a:endParaRPr lang="en-US" altLang="ko-KR" sz="2000" b="1" dirty="0" smtClean="0"/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0000CC"/>
                </a:solidFill>
              </a:rPr>
              <a:t>   - </a:t>
            </a:r>
            <a:r>
              <a:rPr lang="ko-KR" altLang="en-US" sz="2000" b="1" dirty="0" smtClean="0">
                <a:solidFill>
                  <a:srgbClr val="0000CC"/>
                </a:solidFill>
              </a:rPr>
              <a:t>제조의뢰자 </a:t>
            </a:r>
            <a:r>
              <a:rPr lang="en-US" altLang="ko-KR" sz="2000" b="1" dirty="0" smtClean="0">
                <a:solidFill>
                  <a:srgbClr val="0000CC"/>
                </a:solidFill>
              </a:rPr>
              <a:t>: </a:t>
            </a:r>
            <a:r>
              <a:rPr lang="ko-KR" altLang="en-US" sz="2000" b="1" dirty="0" smtClean="0">
                <a:solidFill>
                  <a:srgbClr val="0000CC"/>
                </a:solidFill>
              </a:rPr>
              <a:t>제품의 </a:t>
            </a:r>
            <a:r>
              <a:rPr lang="ko-KR" altLang="en-US" sz="2000" b="1" dirty="0" err="1" smtClean="0">
                <a:solidFill>
                  <a:srgbClr val="0000CC"/>
                </a:solidFill>
              </a:rPr>
              <a:t>법적제조책임자</a:t>
            </a:r>
            <a:endParaRPr lang="en-US" altLang="ko-KR" sz="2000" b="1" dirty="0" smtClean="0">
              <a:solidFill>
                <a:srgbClr val="0000CC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0000CC"/>
                </a:solidFill>
              </a:rPr>
              <a:t> </a:t>
            </a:r>
            <a:r>
              <a:rPr lang="en-US" altLang="ko-KR" sz="2000" b="1" dirty="0" smtClean="0">
                <a:solidFill>
                  <a:srgbClr val="0000CC"/>
                </a:solidFill>
              </a:rPr>
              <a:t>  - </a:t>
            </a:r>
            <a:r>
              <a:rPr lang="ko-KR" altLang="en-US" sz="2000" b="1" dirty="0" smtClean="0">
                <a:solidFill>
                  <a:srgbClr val="0000CC"/>
                </a:solidFill>
              </a:rPr>
              <a:t>제   조   자 </a:t>
            </a:r>
            <a:r>
              <a:rPr lang="en-US" altLang="ko-KR" sz="2000" b="1" dirty="0" smtClean="0">
                <a:solidFill>
                  <a:srgbClr val="0000CC"/>
                </a:solidFill>
              </a:rPr>
              <a:t>: </a:t>
            </a:r>
            <a:r>
              <a:rPr lang="ko-KR" altLang="en-US" sz="2000" b="1" dirty="0" smtClean="0">
                <a:solidFill>
                  <a:srgbClr val="0000CC"/>
                </a:solidFill>
              </a:rPr>
              <a:t>제품이 실제 조립되거나 생산되는 곳</a:t>
            </a:r>
            <a:endParaRPr lang="en-US" altLang="ko-KR" sz="2000" b="1" dirty="0" smtClean="0">
              <a:solidFill>
                <a:srgbClr val="0000CC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/>
          </a:p>
        </p:txBody>
      </p:sp>
      <p:sp>
        <p:nvSpPr>
          <p:cNvPr id="13" name="제목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/>
              <a:t>II.</a:t>
            </a:r>
            <a:r>
              <a:rPr lang="ko-KR" altLang="en-US" sz="2800" dirty="0"/>
              <a:t> </a:t>
            </a:r>
            <a:r>
              <a:rPr lang="ko-KR" altLang="en-US" sz="2800" dirty="0" smtClean="0"/>
              <a:t>수입허가 의료기기 </a:t>
            </a:r>
            <a:r>
              <a:rPr lang="ko-KR" altLang="en-US" sz="2800" dirty="0" err="1" smtClean="0"/>
              <a:t>전자민원서식기</a:t>
            </a:r>
            <a:r>
              <a:rPr lang="ko-KR" altLang="en-US" sz="2800" dirty="0" smtClean="0"/>
              <a:t> </a:t>
            </a:r>
            <a:r>
              <a:rPr lang="ko-KR" altLang="en-US" sz="2800" dirty="0"/>
              <a:t>작성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466656" y="783430"/>
            <a:ext cx="7387534" cy="43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2000" b="1" dirty="0" smtClean="0"/>
              <a:t>9. </a:t>
            </a:r>
            <a:r>
              <a:rPr lang="ko-KR" altLang="en-US" sz="2000" b="1" dirty="0" smtClean="0"/>
              <a:t>제조원 </a:t>
            </a:r>
            <a:endParaRPr lang="en-US" altLang="ko-KR" sz="2000" b="1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842" t="20709" r="17828" b="66731"/>
          <a:stretch/>
        </p:blipFill>
        <p:spPr bwMode="auto">
          <a:xfrm>
            <a:off x="1676477" y="4039640"/>
            <a:ext cx="5767754" cy="9188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96679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직사각형 115"/>
          <p:cNvSpPr/>
          <p:nvPr/>
        </p:nvSpPr>
        <p:spPr bwMode="auto">
          <a:xfrm>
            <a:off x="0" y="1215430"/>
            <a:ext cx="8854280" cy="4381036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ko-KR" sz="2400" b="1" dirty="0" smtClean="0"/>
              <a:t> </a:t>
            </a:r>
            <a:r>
              <a:rPr lang="ko-KR" altLang="en-US" sz="2000" b="1" dirty="0" smtClean="0"/>
              <a:t>해당되는 부분에 대하여 작성</a:t>
            </a:r>
            <a:endParaRPr lang="en-US" altLang="ko-KR" sz="20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ko-KR" sz="2000" b="1" dirty="0"/>
              <a:t> </a:t>
            </a:r>
            <a:r>
              <a:rPr lang="ko-KR" altLang="en-US" sz="2000" b="1" dirty="0" smtClean="0"/>
              <a:t>해당사항이 없는 부분은 </a:t>
            </a:r>
            <a:r>
              <a:rPr lang="en-US" altLang="ko-KR" sz="2000" b="1" dirty="0" smtClean="0"/>
              <a:t>“</a:t>
            </a:r>
            <a:r>
              <a:rPr lang="ko-KR" altLang="en-US" sz="2000" b="1" dirty="0" smtClean="0"/>
              <a:t>아니요</a:t>
            </a:r>
            <a:r>
              <a:rPr lang="en-US" altLang="ko-KR" sz="2000" b="1" dirty="0" smtClean="0"/>
              <a:t>” </a:t>
            </a:r>
            <a:r>
              <a:rPr lang="ko-KR" altLang="en-US" sz="2000" b="1" dirty="0" smtClean="0"/>
              <a:t>선택</a:t>
            </a:r>
            <a:endParaRPr lang="en-US" altLang="ko-KR" sz="20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/>
          </a:p>
        </p:txBody>
      </p:sp>
      <p:sp>
        <p:nvSpPr>
          <p:cNvPr id="13" name="제목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/>
              <a:t>II.</a:t>
            </a:r>
            <a:r>
              <a:rPr lang="ko-KR" altLang="en-US" sz="2800" dirty="0"/>
              <a:t> </a:t>
            </a:r>
            <a:r>
              <a:rPr lang="ko-KR" altLang="en-US" sz="2800" dirty="0" smtClean="0"/>
              <a:t>수입허가 의료기기 </a:t>
            </a:r>
            <a:r>
              <a:rPr lang="ko-KR" altLang="en-US" sz="2800" dirty="0" err="1" smtClean="0"/>
              <a:t>전자민원서식기</a:t>
            </a:r>
            <a:r>
              <a:rPr lang="ko-KR" altLang="en-US" sz="2800" dirty="0" smtClean="0"/>
              <a:t> </a:t>
            </a:r>
            <a:r>
              <a:rPr lang="ko-KR" altLang="en-US" sz="2800" dirty="0"/>
              <a:t>작성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466656" y="783430"/>
            <a:ext cx="7387534" cy="43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2000" b="1" dirty="0" smtClean="0"/>
              <a:t>10. </a:t>
            </a:r>
            <a:r>
              <a:rPr lang="ko-KR" altLang="en-US" sz="2000" b="1" dirty="0" smtClean="0"/>
              <a:t>비고 </a:t>
            </a:r>
            <a:r>
              <a:rPr lang="en-US" altLang="ko-KR" sz="2000" b="1" dirty="0" smtClean="0"/>
              <a:t> </a:t>
            </a:r>
            <a:endParaRPr lang="en-US" altLang="ko-KR" sz="2000" b="1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735" t="19231" r="18261" b="44962"/>
          <a:stretch/>
        </p:blipFill>
        <p:spPr bwMode="auto">
          <a:xfrm>
            <a:off x="373850" y="2742030"/>
            <a:ext cx="5572090" cy="25491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739152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직사각형 115"/>
          <p:cNvSpPr/>
          <p:nvPr/>
        </p:nvSpPr>
        <p:spPr bwMode="auto">
          <a:xfrm>
            <a:off x="133214" y="964921"/>
            <a:ext cx="8854280" cy="5659588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ko-KR" sz="2400" b="1" dirty="0" smtClean="0"/>
              <a:t> </a:t>
            </a:r>
            <a:r>
              <a:rPr lang="en-US" altLang="ko-KR" sz="2000" b="1" dirty="0" smtClean="0"/>
              <a:t>“</a:t>
            </a:r>
            <a:r>
              <a:rPr lang="ko-KR" altLang="en-US" sz="2000" b="1" dirty="0" smtClean="0"/>
              <a:t>건강보험심사평가원</a:t>
            </a:r>
            <a:r>
              <a:rPr lang="en-US" altLang="ko-KR" sz="2000" b="1" dirty="0" smtClean="0"/>
              <a:t>”, “</a:t>
            </a:r>
            <a:r>
              <a:rPr lang="ko-KR" altLang="en-US" sz="2000" b="1" dirty="0" smtClean="0"/>
              <a:t>한국보험의료연구원</a:t>
            </a:r>
            <a:r>
              <a:rPr lang="en-US" altLang="ko-KR" sz="2000" b="1" dirty="0" smtClean="0"/>
              <a:t>”</a:t>
            </a:r>
            <a:r>
              <a:rPr lang="ko-KR" altLang="en-US" sz="2000" b="1" dirty="0" smtClean="0"/>
              <a:t>의 정보제공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동의는 </a:t>
            </a:r>
            <a:endParaRPr lang="en-US" altLang="ko-KR" sz="2000" b="1" dirty="0" smtClean="0"/>
          </a:p>
          <a:p>
            <a:pPr marL="285750" indent="-285750">
              <a:lnSpc>
                <a:spcPct val="150000"/>
              </a:lnSpc>
            </a:pPr>
            <a:r>
              <a:rPr lang="en-US" altLang="ko-KR" sz="2000" b="1" dirty="0" smtClean="0"/>
              <a:t>     “</a:t>
            </a:r>
            <a:r>
              <a:rPr lang="ko-KR" altLang="en-US" sz="2000" b="1" dirty="0" err="1" smtClean="0"/>
              <a:t>정보제공하지않음</a:t>
            </a:r>
            <a:r>
              <a:rPr lang="en-US" altLang="ko-KR" sz="2000" b="1" dirty="0" smtClean="0"/>
              <a:t>” </a:t>
            </a:r>
            <a:r>
              <a:rPr lang="ko-KR" altLang="en-US" sz="2000" b="1" dirty="0" smtClean="0"/>
              <a:t>선택</a:t>
            </a:r>
            <a:endParaRPr lang="en-US" altLang="ko-KR" sz="20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/>
          </a:p>
        </p:txBody>
      </p:sp>
      <p:sp>
        <p:nvSpPr>
          <p:cNvPr id="13" name="제목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/>
              <a:t>II.</a:t>
            </a:r>
            <a:r>
              <a:rPr lang="ko-KR" altLang="en-US" sz="2800" dirty="0"/>
              <a:t> </a:t>
            </a:r>
            <a:r>
              <a:rPr lang="ko-KR" altLang="en-US" sz="2800" dirty="0" smtClean="0"/>
              <a:t>수입허가 의료기기 </a:t>
            </a:r>
            <a:r>
              <a:rPr lang="ko-KR" altLang="en-US" sz="2800" dirty="0" err="1" smtClean="0"/>
              <a:t>전자민원서식기</a:t>
            </a:r>
            <a:r>
              <a:rPr lang="ko-KR" altLang="en-US" sz="2800" dirty="0" smtClean="0"/>
              <a:t> </a:t>
            </a:r>
            <a:r>
              <a:rPr lang="ko-KR" altLang="en-US" sz="2800" dirty="0"/>
              <a:t>작성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466656" y="783430"/>
            <a:ext cx="7387534" cy="43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2000" b="1" dirty="0" smtClean="0"/>
              <a:t>11. </a:t>
            </a:r>
            <a:r>
              <a:rPr lang="ko-KR" altLang="en-US" sz="2000" b="1" dirty="0" smtClean="0"/>
              <a:t>정보제공동의</a:t>
            </a:r>
            <a:r>
              <a:rPr lang="en-US" altLang="ko-KR" sz="2000" b="1" dirty="0" smtClean="0"/>
              <a:t> </a:t>
            </a:r>
            <a:endParaRPr lang="en-US" altLang="ko-KR" sz="2000" b="1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506" t="27084" r="18741" b="59375"/>
          <a:stretch/>
        </p:blipFill>
        <p:spPr bwMode="auto">
          <a:xfrm>
            <a:off x="1900450" y="2476500"/>
            <a:ext cx="55626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089" t="27604" r="33821" b="32813"/>
          <a:stretch/>
        </p:blipFill>
        <p:spPr bwMode="auto">
          <a:xfrm>
            <a:off x="2529100" y="3662930"/>
            <a:ext cx="43053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7877532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직사각형 115"/>
          <p:cNvSpPr/>
          <p:nvPr/>
        </p:nvSpPr>
        <p:spPr bwMode="auto">
          <a:xfrm>
            <a:off x="133214" y="964921"/>
            <a:ext cx="8854280" cy="5659588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ko-KR" sz="2000" b="1" dirty="0" smtClean="0"/>
              <a:t> ‘</a:t>
            </a:r>
            <a:r>
              <a:rPr lang="ko-KR" altLang="en-US" sz="2000" b="1" dirty="0" smtClean="0"/>
              <a:t>국문수입품목확인사항</a:t>
            </a:r>
            <a:r>
              <a:rPr lang="en-US" altLang="ko-KR" sz="2000" b="1" dirty="0" smtClean="0"/>
              <a:t>’</a:t>
            </a:r>
            <a:r>
              <a:rPr lang="ko-KR" altLang="en-US" sz="2000" b="1" dirty="0" smtClean="0"/>
              <a:t>의 </a:t>
            </a:r>
            <a:r>
              <a:rPr lang="en-US" altLang="ko-KR" sz="2000" b="1" dirty="0" smtClean="0">
                <a:solidFill>
                  <a:srgbClr val="0000CC"/>
                </a:solidFill>
              </a:rPr>
              <a:t>“</a:t>
            </a:r>
            <a:r>
              <a:rPr lang="ko-KR" altLang="en-US" sz="2000" b="1" dirty="0" smtClean="0">
                <a:solidFill>
                  <a:srgbClr val="0000CC"/>
                </a:solidFill>
              </a:rPr>
              <a:t>제품명</a:t>
            </a:r>
            <a:r>
              <a:rPr lang="en-US" altLang="ko-KR" sz="2000" b="1" dirty="0" smtClean="0">
                <a:solidFill>
                  <a:srgbClr val="0000CC"/>
                </a:solidFill>
              </a:rPr>
              <a:t>” </a:t>
            </a:r>
            <a:r>
              <a:rPr lang="ko-KR" altLang="en-US" sz="2000" b="1" dirty="0" smtClean="0"/>
              <a:t>기재</a:t>
            </a:r>
            <a:endParaRPr lang="en-US" altLang="ko-KR" sz="20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ko-KR" sz="2400" b="1" dirty="0" smtClean="0"/>
              <a:t> </a:t>
            </a:r>
            <a:r>
              <a:rPr lang="ko-KR" altLang="en-US" sz="2000" b="1" dirty="0" smtClean="0"/>
              <a:t>모델명에 대한 </a:t>
            </a:r>
            <a:r>
              <a:rPr lang="en-US" altLang="ko-KR" sz="2000" b="1" dirty="0" smtClean="0"/>
              <a:t>“</a:t>
            </a:r>
            <a:r>
              <a:rPr lang="ko-KR" altLang="en-US" sz="2000" b="1" dirty="0" smtClean="0">
                <a:solidFill>
                  <a:srgbClr val="0000CC"/>
                </a:solidFill>
              </a:rPr>
              <a:t>포장단위</a:t>
            </a:r>
            <a:r>
              <a:rPr lang="en-US" altLang="ko-KR" sz="2000" b="1" dirty="0" smtClean="0">
                <a:solidFill>
                  <a:srgbClr val="0000CC"/>
                </a:solidFill>
              </a:rPr>
              <a:t>”</a:t>
            </a:r>
            <a:r>
              <a:rPr lang="ko-KR" altLang="en-US" sz="2000" b="1" dirty="0" smtClean="0"/>
              <a:t> 기재</a:t>
            </a:r>
            <a:endParaRPr lang="en-US" altLang="ko-KR" sz="24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/>
          </a:p>
        </p:txBody>
      </p:sp>
      <p:sp>
        <p:nvSpPr>
          <p:cNvPr id="13" name="제목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/>
              <a:t>II.</a:t>
            </a:r>
            <a:r>
              <a:rPr lang="ko-KR" altLang="en-US" sz="2800" dirty="0"/>
              <a:t> </a:t>
            </a:r>
            <a:r>
              <a:rPr lang="ko-KR" altLang="en-US" sz="2800" dirty="0" smtClean="0"/>
              <a:t>수입허가 의료기기 </a:t>
            </a:r>
            <a:r>
              <a:rPr lang="ko-KR" altLang="en-US" sz="2800" dirty="0" err="1" smtClean="0"/>
              <a:t>전자민원서식기</a:t>
            </a:r>
            <a:r>
              <a:rPr lang="ko-KR" altLang="en-US" sz="2800" dirty="0" smtClean="0"/>
              <a:t> </a:t>
            </a:r>
            <a:r>
              <a:rPr lang="ko-KR" altLang="en-US" sz="2800" dirty="0"/>
              <a:t>작성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466656" y="783430"/>
            <a:ext cx="7387534" cy="43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2000" b="1" dirty="0" smtClean="0"/>
              <a:t>12. </a:t>
            </a:r>
            <a:r>
              <a:rPr lang="ko-KR" altLang="en-US" sz="2000" b="1" dirty="0" smtClean="0"/>
              <a:t>모델명 및 포장단위</a:t>
            </a:r>
            <a:r>
              <a:rPr lang="en-US" altLang="ko-KR" sz="2000" b="1" dirty="0" smtClean="0"/>
              <a:t> </a:t>
            </a:r>
            <a:endParaRPr lang="en-US" altLang="ko-KR" sz="2000" b="1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506" t="42448" r="18741" b="45833"/>
          <a:stretch/>
        </p:blipFill>
        <p:spPr bwMode="auto">
          <a:xfrm>
            <a:off x="653165" y="2207720"/>
            <a:ext cx="7837669" cy="12078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507" t="32292" r="17569" b="53645"/>
          <a:stretch/>
        </p:blipFill>
        <p:spPr bwMode="auto">
          <a:xfrm>
            <a:off x="659534" y="4385596"/>
            <a:ext cx="7831299" cy="14096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754900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직사각형 115"/>
          <p:cNvSpPr/>
          <p:nvPr/>
        </p:nvSpPr>
        <p:spPr bwMode="auto">
          <a:xfrm>
            <a:off x="144860" y="1368090"/>
            <a:ext cx="8854280" cy="4808790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ko-KR" sz="2400" b="1" dirty="0" smtClean="0"/>
              <a:t> </a:t>
            </a:r>
            <a:r>
              <a:rPr lang="en-US" altLang="ko-KR" sz="2000" b="1" dirty="0" smtClean="0"/>
              <a:t>“</a:t>
            </a:r>
            <a:r>
              <a:rPr lang="ko-KR" altLang="en-US" sz="2000" b="1" dirty="0" smtClean="0"/>
              <a:t>모양 및 구조</a:t>
            </a:r>
            <a:r>
              <a:rPr lang="en-US" altLang="ko-KR" sz="2000" b="1" dirty="0" smtClean="0"/>
              <a:t>”</a:t>
            </a:r>
            <a:r>
              <a:rPr lang="ko-KR" altLang="en-US" sz="2000" b="1" dirty="0" smtClean="0"/>
              <a:t>에는 </a:t>
            </a:r>
            <a:r>
              <a:rPr lang="en-US" altLang="ko-KR" sz="2000" b="1" dirty="0" smtClean="0">
                <a:solidFill>
                  <a:srgbClr val="0000CC"/>
                </a:solidFill>
              </a:rPr>
              <a:t>‘</a:t>
            </a:r>
            <a:r>
              <a:rPr lang="ko-KR" altLang="en-US" sz="2000" b="1" dirty="0" smtClean="0">
                <a:solidFill>
                  <a:srgbClr val="0000CC"/>
                </a:solidFill>
              </a:rPr>
              <a:t>작용원리</a:t>
            </a:r>
            <a:r>
              <a:rPr lang="en-US" altLang="ko-KR" sz="2000" b="1" dirty="0" smtClean="0">
                <a:solidFill>
                  <a:srgbClr val="0000CC"/>
                </a:solidFill>
              </a:rPr>
              <a:t>’</a:t>
            </a:r>
            <a:r>
              <a:rPr lang="ko-KR" altLang="en-US" sz="2000" b="1" dirty="0" smtClean="0">
                <a:solidFill>
                  <a:srgbClr val="0000CC"/>
                </a:solidFill>
              </a:rPr>
              <a:t> 와 </a:t>
            </a:r>
            <a:r>
              <a:rPr lang="en-US" altLang="ko-KR" sz="2000" b="1" dirty="0" smtClean="0">
                <a:solidFill>
                  <a:srgbClr val="0000CC"/>
                </a:solidFill>
              </a:rPr>
              <a:t>‘</a:t>
            </a:r>
            <a:r>
              <a:rPr lang="ko-KR" altLang="en-US" sz="2000" b="1" dirty="0" smtClean="0">
                <a:solidFill>
                  <a:srgbClr val="0000CC"/>
                </a:solidFill>
              </a:rPr>
              <a:t>외형</a:t>
            </a:r>
            <a:r>
              <a:rPr lang="en-US" altLang="ko-KR" sz="2000" b="1" dirty="0" smtClean="0">
                <a:solidFill>
                  <a:srgbClr val="0000CC"/>
                </a:solidFill>
              </a:rPr>
              <a:t>’</a:t>
            </a:r>
            <a:r>
              <a:rPr lang="ko-KR" altLang="en-US" sz="2000" b="1" dirty="0" smtClean="0"/>
              <a:t>만 기재</a:t>
            </a:r>
            <a:endParaRPr lang="en-US" altLang="ko-KR" sz="2000" b="1" dirty="0" smtClean="0"/>
          </a:p>
          <a:p>
            <a:pPr>
              <a:lnSpc>
                <a:spcPct val="150000"/>
              </a:lnSpc>
            </a:pPr>
            <a:r>
              <a:rPr lang="en-US" altLang="ko-KR" sz="2000" b="1" dirty="0"/>
              <a:t> </a:t>
            </a:r>
            <a:r>
              <a:rPr lang="en-US" altLang="ko-KR" sz="2000" b="1" dirty="0" smtClean="0"/>
              <a:t>  </a:t>
            </a:r>
            <a:r>
              <a:rPr lang="en-US" altLang="ko-KR" b="1" dirty="0" smtClean="0"/>
              <a:t>- </a:t>
            </a:r>
            <a:r>
              <a:rPr lang="ko-KR" altLang="en-US" b="1" dirty="0" smtClean="0"/>
              <a:t>별첨 추가하여 별첨문서에 각각의 작용원리 및 외형 기재</a:t>
            </a:r>
            <a:endParaRPr lang="en-US" altLang="ko-KR" sz="20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ko-KR" sz="2000" b="1" dirty="0" smtClean="0"/>
              <a:t> “</a:t>
            </a:r>
            <a:r>
              <a:rPr lang="ko-KR" altLang="en-US" sz="2000" b="1" dirty="0" smtClean="0"/>
              <a:t>모양 및 구조</a:t>
            </a:r>
            <a:r>
              <a:rPr lang="en-US" altLang="ko-KR" sz="2000" b="1" dirty="0" smtClean="0"/>
              <a:t>” </a:t>
            </a:r>
            <a:r>
              <a:rPr lang="ko-KR" altLang="en-US" sz="2000" b="1" dirty="0" smtClean="0"/>
              <a:t>에서 </a:t>
            </a:r>
            <a:r>
              <a:rPr lang="en-US" altLang="ko-KR" sz="2000" b="1" dirty="0" smtClean="0"/>
              <a:t>‘</a:t>
            </a:r>
            <a:r>
              <a:rPr lang="ko-KR" altLang="en-US" sz="2000" b="1" dirty="0" smtClean="0"/>
              <a:t>치수</a:t>
            </a:r>
            <a:r>
              <a:rPr lang="en-US" altLang="ko-KR" sz="2000" b="1" dirty="0" smtClean="0"/>
              <a:t>’</a:t>
            </a:r>
            <a:r>
              <a:rPr lang="ko-KR" altLang="en-US" sz="2000" b="1" dirty="0" smtClean="0"/>
              <a:t> 와 </a:t>
            </a:r>
            <a:r>
              <a:rPr lang="en-US" altLang="ko-KR" sz="2000" b="1" dirty="0" smtClean="0"/>
              <a:t>‘</a:t>
            </a:r>
            <a:r>
              <a:rPr lang="ko-KR" altLang="en-US" sz="2000" b="1" dirty="0" smtClean="0"/>
              <a:t>특성</a:t>
            </a:r>
            <a:r>
              <a:rPr lang="en-US" altLang="ko-KR" sz="2000" b="1" dirty="0" smtClean="0"/>
              <a:t>’</a:t>
            </a:r>
            <a:r>
              <a:rPr lang="ko-KR" altLang="en-US" sz="2000" b="1" dirty="0" smtClean="0"/>
              <a:t>은 </a:t>
            </a:r>
            <a:r>
              <a:rPr lang="en-US" altLang="ko-KR" sz="2000" b="1" dirty="0" smtClean="0">
                <a:solidFill>
                  <a:srgbClr val="0000CC"/>
                </a:solidFill>
              </a:rPr>
              <a:t>“</a:t>
            </a:r>
            <a:r>
              <a:rPr lang="ko-KR" altLang="en-US" sz="2000" b="1" dirty="0" err="1" smtClean="0">
                <a:solidFill>
                  <a:srgbClr val="0000CC"/>
                </a:solidFill>
              </a:rPr>
              <a:t>해당없음</a:t>
            </a:r>
            <a:r>
              <a:rPr lang="en-US" altLang="ko-KR" sz="2000" b="1" dirty="0" smtClean="0">
                <a:solidFill>
                  <a:srgbClr val="0000CC"/>
                </a:solidFill>
              </a:rPr>
              <a:t>”</a:t>
            </a:r>
            <a:r>
              <a:rPr lang="ko-KR" altLang="en-US" sz="2000" b="1" dirty="0" smtClean="0"/>
              <a:t>으로 기재</a:t>
            </a:r>
            <a:endParaRPr lang="en-US" altLang="ko-KR" sz="20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/>
          </a:p>
          <a:p>
            <a:pPr>
              <a:lnSpc>
                <a:spcPct val="150000"/>
              </a:lnSpc>
            </a:pPr>
            <a:endParaRPr lang="en-US" altLang="ko-KR" sz="2400" b="1" dirty="0"/>
          </a:p>
          <a:p>
            <a:pPr>
              <a:lnSpc>
                <a:spcPct val="150000"/>
              </a:lnSpc>
            </a:pPr>
            <a:endParaRPr lang="en-US" altLang="ko-KR" sz="2400" b="1" dirty="0" smtClean="0"/>
          </a:p>
          <a:p>
            <a:pPr>
              <a:lnSpc>
                <a:spcPct val="150000"/>
              </a:lnSpc>
            </a:pPr>
            <a:endParaRPr lang="en-US" altLang="ko-KR" sz="24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/>
          </a:p>
        </p:txBody>
      </p:sp>
      <p:sp>
        <p:nvSpPr>
          <p:cNvPr id="13" name="제목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/>
              <a:t>II.</a:t>
            </a:r>
            <a:r>
              <a:rPr lang="ko-KR" altLang="en-US" sz="2800" dirty="0"/>
              <a:t> </a:t>
            </a:r>
            <a:r>
              <a:rPr lang="ko-KR" altLang="en-US" sz="2800" dirty="0" smtClean="0"/>
              <a:t>수입허가 의료기기 </a:t>
            </a:r>
            <a:r>
              <a:rPr lang="ko-KR" altLang="en-US" sz="2800" dirty="0" err="1" smtClean="0"/>
              <a:t>전자민원서식기</a:t>
            </a:r>
            <a:r>
              <a:rPr lang="ko-KR" altLang="en-US" sz="2800" dirty="0" smtClean="0"/>
              <a:t> </a:t>
            </a:r>
            <a:r>
              <a:rPr lang="ko-KR" altLang="en-US" sz="2800" dirty="0"/>
              <a:t>작성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466656" y="783430"/>
            <a:ext cx="7387534" cy="43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2000" b="1" dirty="0" smtClean="0"/>
              <a:t>12. </a:t>
            </a:r>
            <a:r>
              <a:rPr lang="ko-KR" altLang="en-US" sz="2000" b="1" dirty="0" smtClean="0"/>
              <a:t>모양 및 구조</a:t>
            </a:r>
            <a:r>
              <a:rPr lang="en-US" altLang="ko-KR" sz="2000" b="1" dirty="0" smtClean="0"/>
              <a:t> </a:t>
            </a:r>
            <a:endParaRPr lang="en-US" altLang="ko-KR" sz="2000" b="1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701" t="47396" r="18082" b="21354"/>
          <a:stretch/>
        </p:blipFill>
        <p:spPr bwMode="auto">
          <a:xfrm>
            <a:off x="1695450" y="3276340"/>
            <a:ext cx="57531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291933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직사각형 115"/>
          <p:cNvSpPr/>
          <p:nvPr/>
        </p:nvSpPr>
        <p:spPr bwMode="auto">
          <a:xfrm>
            <a:off x="133214" y="964921"/>
            <a:ext cx="8854280" cy="5659588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/>
          </a:p>
          <a:p>
            <a:pPr>
              <a:lnSpc>
                <a:spcPct val="150000"/>
              </a:lnSpc>
            </a:pPr>
            <a:endParaRPr lang="en-US" altLang="ko-KR" sz="2400" b="1" dirty="0"/>
          </a:p>
          <a:p>
            <a:pPr>
              <a:lnSpc>
                <a:spcPct val="150000"/>
              </a:lnSpc>
            </a:pPr>
            <a:endParaRPr lang="en-US" altLang="ko-KR" sz="2400" b="1" dirty="0" smtClean="0"/>
          </a:p>
          <a:p>
            <a:pPr>
              <a:lnSpc>
                <a:spcPct val="150000"/>
              </a:lnSpc>
            </a:pPr>
            <a:endParaRPr lang="en-US" altLang="ko-KR" sz="24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/>
          </a:p>
        </p:txBody>
      </p:sp>
      <p:sp>
        <p:nvSpPr>
          <p:cNvPr id="13" name="제목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/>
              <a:t>II.</a:t>
            </a:r>
            <a:r>
              <a:rPr lang="ko-KR" altLang="en-US" sz="2800" dirty="0"/>
              <a:t> </a:t>
            </a:r>
            <a:r>
              <a:rPr lang="ko-KR" altLang="en-US" sz="2800" dirty="0" smtClean="0"/>
              <a:t>수입허가 의료기기 </a:t>
            </a:r>
            <a:r>
              <a:rPr lang="ko-KR" altLang="en-US" sz="2800" dirty="0" err="1" smtClean="0"/>
              <a:t>전자민원서식기</a:t>
            </a:r>
            <a:r>
              <a:rPr lang="ko-KR" altLang="en-US" sz="2800" dirty="0" smtClean="0"/>
              <a:t> </a:t>
            </a:r>
            <a:r>
              <a:rPr lang="ko-KR" altLang="en-US" sz="2800" dirty="0"/>
              <a:t>작성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466656" y="783430"/>
            <a:ext cx="7387534" cy="43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o-KR" altLang="en-US" sz="2000" b="1" dirty="0" smtClean="0"/>
              <a:t>예시</a:t>
            </a:r>
            <a:r>
              <a:rPr lang="en-US" altLang="ko-KR" sz="2000" b="1" dirty="0" smtClean="0"/>
              <a:t> : </a:t>
            </a:r>
            <a:r>
              <a:rPr lang="ko-KR" altLang="en-US" sz="2000" b="1" dirty="0" smtClean="0"/>
              <a:t>의료기기 수입 허가신청서</a:t>
            </a:r>
            <a:endParaRPr lang="en-US" altLang="ko-KR" sz="2000" b="1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840" y="1444420"/>
            <a:ext cx="7709330" cy="45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066815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직사각형 115"/>
          <p:cNvSpPr/>
          <p:nvPr/>
        </p:nvSpPr>
        <p:spPr bwMode="auto">
          <a:xfrm>
            <a:off x="133214" y="964921"/>
            <a:ext cx="8854280" cy="5659588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ko-KR" sz="2400" b="1" dirty="0" smtClean="0"/>
              <a:t> </a:t>
            </a:r>
            <a:r>
              <a:rPr lang="en-US" altLang="ko-KR" sz="2000" b="1" dirty="0" smtClean="0"/>
              <a:t>“</a:t>
            </a:r>
            <a:r>
              <a:rPr lang="ko-KR" altLang="en-US" sz="2000" b="1" dirty="0" smtClean="0"/>
              <a:t>저장하기</a:t>
            </a:r>
            <a:r>
              <a:rPr lang="en-US" altLang="ko-KR" sz="2000" b="1" dirty="0" smtClean="0"/>
              <a:t>”</a:t>
            </a:r>
            <a:r>
              <a:rPr lang="ko-KR" altLang="en-US" sz="2000" b="1" dirty="0" smtClean="0"/>
              <a:t>를 클릭</a:t>
            </a:r>
            <a:r>
              <a:rPr lang="en-US" altLang="ko-KR" sz="2000" b="1" dirty="0" smtClean="0"/>
              <a:t>(</a:t>
            </a:r>
            <a:r>
              <a:rPr lang="ko-KR" altLang="en-US" sz="2000" b="1" dirty="0" err="1" smtClean="0"/>
              <a:t>확장자</a:t>
            </a:r>
            <a:r>
              <a:rPr lang="en-US" altLang="ko-KR" sz="2000" b="1" dirty="0"/>
              <a:t> </a:t>
            </a:r>
            <a:r>
              <a:rPr lang="en-US" altLang="ko-KR" sz="2000" b="1" dirty="0" err="1" smtClean="0">
                <a:solidFill>
                  <a:srgbClr val="0000CC"/>
                </a:solidFill>
              </a:rPr>
              <a:t>flz</a:t>
            </a:r>
            <a:r>
              <a:rPr lang="en-US" altLang="ko-KR" sz="2000" b="1" dirty="0" smtClean="0">
                <a:solidFill>
                  <a:srgbClr val="0000CC"/>
                </a:solidFill>
              </a:rPr>
              <a:t> </a:t>
            </a:r>
            <a:r>
              <a:rPr lang="ko-KR" altLang="en-US" sz="2000" b="1" dirty="0" smtClean="0">
                <a:solidFill>
                  <a:srgbClr val="0000CC"/>
                </a:solidFill>
              </a:rPr>
              <a:t>파일 </a:t>
            </a:r>
            <a:r>
              <a:rPr lang="ko-KR" altLang="en-US" sz="2000" b="1" dirty="0" smtClean="0"/>
              <a:t>생성</a:t>
            </a:r>
            <a:r>
              <a:rPr lang="en-US" altLang="ko-KR" sz="2000" b="1" dirty="0" smtClean="0"/>
              <a:t>)</a:t>
            </a:r>
            <a:endParaRPr lang="en-US" altLang="ko-KR" sz="24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/>
          </a:p>
          <a:p>
            <a:pPr>
              <a:lnSpc>
                <a:spcPct val="150000"/>
              </a:lnSpc>
            </a:pPr>
            <a:endParaRPr lang="en-US" altLang="ko-KR" sz="2400" b="1" dirty="0"/>
          </a:p>
          <a:p>
            <a:pPr>
              <a:lnSpc>
                <a:spcPct val="150000"/>
              </a:lnSpc>
            </a:pPr>
            <a:endParaRPr lang="en-US" altLang="ko-KR" sz="2400" b="1" dirty="0" smtClean="0"/>
          </a:p>
          <a:p>
            <a:pPr>
              <a:lnSpc>
                <a:spcPct val="150000"/>
              </a:lnSpc>
            </a:pPr>
            <a:endParaRPr lang="en-US" altLang="ko-KR" sz="24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/>
          </a:p>
        </p:txBody>
      </p:sp>
      <p:sp>
        <p:nvSpPr>
          <p:cNvPr id="13" name="제목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/>
              <a:t>II.</a:t>
            </a:r>
            <a:r>
              <a:rPr lang="ko-KR" altLang="en-US" sz="2800" dirty="0"/>
              <a:t> </a:t>
            </a:r>
            <a:r>
              <a:rPr lang="ko-KR" altLang="en-US" sz="2400" dirty="0" smtClean="0"/>
              <a:t>수입허가 의료기기 </a:t>
            </a:r>
            <a:r>
              <a:rPr lang="ko-KR" altLang="en-US" sz="2400" dirty="0" err="1" smtClean="0"/>
              <a:t>전자민원서식기</a:t>
            </a:r>
            <a:r>
              <a:rPr lang="ko-KR" altLang="en-US" sz="2400" dirty="0" smtClean="0"/>
              <a:t> 작성 및 신청 방법</a:t>
            </a:r>
            <a:endParaRPr lang="ko-KR" altLang="en-US" sz="28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918" t="33854" r="31967" b="38802"/>
          <a:stretch/>
        </p:blipFill>
        <p:spPr bwMode="auto">
          <a:xfrm>
            <a:off x="4114020" y="2837240"/>
            <a:ext cx="4699000" cy="20002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615" b="34635"/>
          <a:stretch/>
        </p:blipFill>
        <p:spPr bwMode="auto">
          <a:xfrm>
            <a:off x="465155" y="2120988"/>
            <a:ext cx="3587510" cy="334745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466656" y="783430"/>
            <a:ext cx="7387534" cy="43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2000" b="1" dirty="0" smtClean="0"/>
              <a:t>13. </a:t>
            </a:r>
            <a:r>
              <a:rPr lang="ko-KR" altLang="en-US" sz="2000" b="1" dirty="0" smtClean="0"/>
              <a:t>신청 파일 저장</a:t>
            </a:r>
            <a:endParaRPr lang="en-US" altLang="ko-KR" sz="2000" b="1" dirty="0"/>
          </a:p>
        </p:txBody>
      </p:sp>
      <p:sp>
        <p:nvSpPr>
          <p:cNvPr id="9" name="직사각형 8"/>
          <p:cNvSpPr/>
          <p:nvPr/>
        </p:nvSpPr>
        <p:spPr>
          <a:xfrm>
            <a:off x="755500" y="2971020"/>
            <a:ext cx="686970" cy="2289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3975175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직사각형 115"/>
          <p:cNvSpPr/>
          <p:nvPr/>
        </p:nvSpPr>
        <p:spPr bwMode="auto">
          <a:xfrm>
            <a:off x="133214" y="833780"/>
            <a:ext cx="8854280" cy="5790729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ko-KR" altLang="en-US" sz="2000" dirty="0" smtClean="0"/>
              <a:t> </a:t>
            </a:r>
            <a:r>
              <a:rPr lang="ko-KR" altLang="en-US" sz="2000" b="1" dirty="0" smtClean="0"/>
              <a:t>허가증 </a:t>
            </a:r>
            <a:r>
              <a:rPr lang="ko-KR" altLang="en-US" sz="2000" b="1" dirty="0" err="1" smtClean="0"/>
              <a:t>민원신청시</a:t>
            </a:r>
            <a:r>
              <a:rPr lang="ko-KR" altLang="en-US" sz="2000" b="1" dirty="0" smtClean="0"/>
              <a:t> 첨부 파일은 </a:t>
            </a:r>
            <a:r>
              <a:rPr lang="ko-KR" altLang="en-US" sz="2000" b="1" dirty="0" err="1" smtClean="0">
                <a:solidFill>
                  <a:srgbClr val="0000CC"/>
                </a:solidFill>
              </a:rPr>
              <a:t>확장자</a:t>
            </a:r>
            <a:r>
              <a:rPr lang="en-US" altLang="ko-KR" sz="2000" b="1" dirty="0" smtClean="0">
                <a:solidFill>
                  <a:srgbClr val="0000CC"/>
                </a:solidFill>
              </a:rPr>
              <a:t>(</a:t>
            </a:r>
            <a:r>
              <a:rPr lang="en-US" altLang="ko-KR" sz="2000" b="1" dirty="0">
                <a:solidFill>
                  <a:srgbClr val="0000CC"/>
                </a:solidFill>
              </a:rPr>
              <a:t>xml, </a:t>
            </a:r>
            <a:r>
              <a:rPr lang="en-US" altLang="ko-KR" sz="2000" b="1" dirty="0" err="1">
                <a:solidFill>
                  <a:srgbClr val="0000CC"/>
                </a:solidFill>
              </a:rPr>
              <a:t>fdz</a:t>
            </a:r>
            <a:r>
              <a:rPr lang="en-US" altLang="ko-KR" sz="2000" b="1" dirty="0" smtClean="0">
                <a:solidFill>
                  <a:srgbClr val="0000CC"/>
                </a:solidFill>
              </a:rPr>
              <a:t>)</a:t>
            </a:r>
            <a:endParaRPr lang="ko-KR" altLang="en-US" sz="2000" b="1" dirty="0">
              <a:solidFill>
                <a:srgbClr val="0000CC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ko-KR" sz="2000" b="1" dirty="0"/>
              <a:t> </a:t>
            </a:r>
            <a:r>
              <a:rPr lang="ko-KR" altLang="en-US" sz="2000" b="1" dirty="0" smtClean="0">
                <a:solidFill>
                  <a:srgbClr val="0000CC"/>
                </a:solidFill>
              </a:rPr>
              <a:t>저장파일을 변환</a:t>
            </a:r>
            <a:r>
              <a:rPr lang="ko-KR" altLang="en-US" sz="2000" b="1" dirty="0" smtClean="0"/>
              <a:t>해야 함</a:t>
            </a:r>
            <a:r>
              <a:rPr lang="en-US" altLang="ko-KR" sz="2000" b="1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ko-KR" sz="2000" b="1" dirty="0"/>
              <a:t> </a:t>
            </a:r>
            <a:r>
              <a:rPr lang="en-US" altLang="ko-KR" sz="2000" b="1" dirty="0" smtClean="0"/>
              <a:t>“</a:t>
            </a:r>
            <a:r>
              <a:rPr lang="en-US" altLang="ko-KR" sz="2000" b="1" dirty="0"/>
              <a:t>C:\</a:t>
            </a:r>
            <a:r>
              <a:rPr lang="en-US" altLang="ko-KR" sz="2000" b="1" dirty="0" err="1"/>
              <a:t>MFDSeditor_EMED</a:t>
            </a:r>
            <a:r>
              <a:rPr lang="en-US" altLang="ko-KR" sz="2000" b="1" dirty="0"/>
              <a:t>\Data</a:t>
            </a:r>
            <a:r>
              <a:rPr lang="en-US" altLang="ko-KR" sz="2000" b="1" dirty="0" smtClean="0"/>
              <a:t>\＂</a:t>
            </a:r>
            <a:r>
              <a:rPr lang="ko-KR" altLang="en-US" sz="2000" b="1" dirty="0" smtClean="0"/>
              <a:t>에서 </a:t>
            </a:r>
            <a:r>
              <a:rPr lang="ko-KR" altLang="en-US" sz="2000" b="1" dirty="0" smtClean="0">
                <a:solidFill>
                  <a:srgbClr val="0000CC"/>
                </a:solidFill>
              </a:rPr>
              <a:t>신청서 파일 저장</a:t>
            </a:r>
            <a:endParaRPr lang="en-US" altLang="ko-KR" sz="2400" b="1" dirty="0" smtClean="0">
              <a:solidFill>
                <a:srgbClr val="0000CC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/>
          </a:p>
          <a:p>
            <a:pPr>
              <a:lnSpc>
                <a:spcPct val="150000"/>
              </a:lnSpc>
            </a:pPr>
            <a:endParaRPr lang="en-US" altLang="ko-KR" sz="2400" b="1" dirty="0"/>
          </a:p>
          <a:p>
            <a:pPr>
              <a:lnSpc>
                <a:spcPct val="150000"/>
              </a:lnSpc>
            </a:pPr>
            <a:endParaRPr lang="en-US" altLang="ko-KR" sz="2400" b="1" dirty="0" smtClean="0"/>
          </a:p>
          <a:p>
            <a:pPr>
              <a:lnSpc>
                <a:spcPct val="150000"/>
              </a:lnSpc>
            </a:pPr>
            <a:endParaRPr lang="en-US" altLang="ko-KR" sz="24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/>
          </a:p>
        </p:txBody>
      </p:sp>
      <p:sp>
        <p:nvSpPr>
          <p:cNvPr id="13" name="제목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 smtClean="0"/>
              <a:t>II</a:t>
            </a:r>
            <a:r>
              <a:rPr lang="en-US" altLang="ko-KR" sz="2800" dirty="0"/>
              <a:t>.</a:t>
            </a:r>
            <a:r>
              <a:rPr lang="ko-KR" altLang="en-US" sz="2800" dirty="0"/>
              <a:t> </a:t>
            </a:r>
            <a:r>
              <a:rPr lang="ko-KR" altLang="en-US" sz="2400" dirty="0" smtClean="0"/>
              <a:t>수입허가 의료기기 </a:t>
            </a:r>
            <a:r>
              <a:rPr lang="ko-KR" altLang="en-US" sz="2400" dirty="0" err="1" smtClean="0"/>
              <a:t>전자민원서식기</a:t>
            </a:r>
            <a:r>
              <a:rPr lang="ko-KR" altLang="en-US" sz="2400" dirty="0" smtClean="0"/>
              <a:t> 작성 및 신청 방법</a:t>
            </a:r>
            <a:endParaRPr lang="ko-KR" altLang="en-US" sz="24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1742" b="35416"/>
          <a:stretch/>
        </p:blipFill>
        <p:spPr bwMode="auto">
          <a:xfrm>
            <a:off x="297520" y="2515413"/>
            <a:ext cx="3205860" cy="411944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16" t="35392" r="25905" b="40526"/>
          <a:stretch/>
        </p:blipFill>
        <p:spPr bwMode="auto">
          <a:xfrm>
            <a:off x="3656041" y="3273356"/>
            <a:ext cx="4961449" cy="139721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직사각형 13"/>
          <p:cNvSpPr/>
          <p:nvPr/>
        </p:nvSpPr>
        <p:spPr>
          <a:xfrm>
            <a:off x="466656" y="623776"/>
            <a:ext cx="7387534" cy="43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2000" b="1" dirty="0" smtClean="0"/>
              <a:t>14. </a:t>
            </a:r>
            <a:r>
              <a:rPr lang="ko-KR" altLang="en-US" sz="2000" b="1" dirty="0" smtClean="0"/>
              <a:t>제</a:t>
            </a:r>
            <a:r>
              <a:rPr lang="ko-KR" altLang="en-US" sz="2000" b="1" dirty="0"/>
              <a:t>출</a:t>
            </a:r>
            <a:r>
              <a:rPr lang="ko-KR" altLang="en-US" sz="2000" b="1" dirty="0" smtClean="0"/>
              <a:t> 파일 저장</a:t>
            </a:r>
            <a:endParaRPr lang="en-US" altLang="ko-KR" sz="2000" b="1" dirty="0"/>
          </a:p>
        </p:txBody>
      </p:sp>
      <p:sp>
        <p:nvSpPr>
          <p:cNvPr id="9" name="직사각형 8"/>
          <p:cNvSpPr/>
          <p:nvPr/>
        </p:nvSpPr>
        <p:spPr>
          <a:xfrm>
            <a:off x="755500" y="4268630"/>
            <a:ext cx="686970" cy="2289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27536853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직사각형 115"/>
          <p:cNvSpPr/>
          <p:nvPr/>
        </p:nvSpPr>
        <p:spPr bwMode="auto">
          <a:xfrm>
            <a:off x="0" y="910110"/>
            <a:ext cx="9144000" cy="4972618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ko-KR" altLang="en-US" dirty="0"/>
              <a:t> </a:t>
            </a:r>
            <a:r>
              <a:rPr lang="ko-KR" altLang="en-US" b="1" dirty="0" err="1" smtClean="0"/>
              <a:t>수입업</a:t>
            </a:r>
            <a:r>
              <a:rPr lang="ko-KR" altLang="en-US" b="1" dirty="0" smtClean="0"/>
              <a:t> 허가를 득한 업체가 의료기기 전자민원 홈페이지에서 의료기기 수입허가증 발급 </a:t>
            </a:r>
            <a:r>
              <a:rPr lang="ko-KR" altLang="en-US" b="1" dirty="0" err="1" smtClean="0"/>
              <a:t>신청시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‘</a:t>
            </a:r>
            <a:r>
              <a:rPr lang="ko-KR" altLang="en-US" b="1" dirty="0" smtClean="0"/>
              <a:t>기타 구비서류</a:t>
            </a:r>
            <a:r>
              <a:rPr lang="en-US" altLang="ko-KR" b="1" dirty="0" smtClean="0"/>
              <a:t>’ </a:t>
            </a:r>
            <a:r>
              <a:rPr lang="ko-KR" altLang="en-US" b="1" dirty="0" smtClean="0"/>
              <a:t>폴더에 다음의 </a:t>
            </a:r>
            <a:r>
              <a:rPr lang="en-US" altLang="ko-KR" b="1" dirty="0" smtClean="0"/>
              <a:t>①, ② </a:t>
            </a:r>
            <a:r>
              <a:rPr lang="ko-KR" altLang="en-US" b="1" dirty="0" smtClean="0"/>
              <a:t>자료를 반드시 첨부하여 신청</a:t>
            </a:r>
            <a:endParaRPr lang="en-US" altLang="ko-KR" sz="2000" b="1" dirty="0" smtClean="0"/>
          </a:p>
          <a:p>
            <a:pPr marL="285750" indent="-285750">
              <a:lnSpc>
                <a:spcPct val="150000"/>
              </a:lnSpc>
            </a:pPr>
            <a:r>
              <a:rPr lang="en-US" altLang="ko-KR" sz="1600" dirty="0" smtClean="0">
                <a:solidFill>
                  <a:srgbClr val="0000CC"/>
                </a:solidFill>
              </a:rPr>
              <a:t>      </a:t>
            </a:r>
            <a:r>
              <a:rPr lang="en-US" altLang="ko-KR" sz="1600" b="1" dirty="0" smtClean="0">
                <a:solidFill>
                  <a:srgbClr val="0000CC"/>
                </a:solidFill>
              </a:rPr>
              <a:t>① </a:t>
            </a:r>
            <a:r>
              <a:rPr lang="ko-KR" altLang="en-US" sz="1600" b="1" dirty="0" smtClean="0">
                <a:solidFill>
                  <a:srgbClr val="0000CC"/>
                </a:solidFill>
              </a:rPr>
              <a:t>국문수입품목확인사항</a:t>
            </a:r>
            <a:r>
              <a:rPr lang="en-US" altLang="ko-KR" sz="1600" b="1" dirty="0" smtClean="0">
                <a:solidFill>
                  <a:srgbClr val="0000CC"/>
                </a:solidFill>
              </a:rPr>
              <a:t>(</a:t>
            </a:r>
            <a:r>
              <a:rPr lang="ko-KR" altLang="en-US" sz="1600" b="1" dirty="0" err="1" smtClean="0">
                <a:solidFill>
                  <a:srgbClr val="0000CC"/>
                </a:solidFill>
              </a:rPr>
              <a:t>의수협</a:t>
            </a:r>
            <a:r>
              <a:rPr lang="ko-KR" altLang="en-US" sz="1600" b="1" dirty="0" smtClean="0">
                <a:solidFill>
                  <a:srgbClr val="0000CC"/>
                </a:solidFill>
              </a:rPr>
              <a:t> </a:t>
            </a:r>
            <a:r>
              <a:rPr lang="ko-KR" altLang="en-US" sz="1600" b="1" dirty="0" err="1" smtClean="0">
                <a:solidFill>
                  <a:srgbClr val="0000CC"/>
                </a:solidFill>
              </a:rPr>
              <a:t>발행본</a:t>
            </a:r>
            <a:r>
              <a:rPr lang="en-US" altLang="ko-KR" sz="1600" b="1" dirty="0" smtClean="0">
                <a:solidFill>
                  <a:srgbClr val="0000CC"/>
                </a:solidFill>
              </a:rPr>
              <a:t>)</a:t>
            </a:r>
          </a:p>
          <a:p>
            <a:pPr marL="285750" indent="-285750">
              <a:lnSpc>
                <a:spcPct val="150000"/>
              </a:lnSpc>
            </a:pPr>
            <a:r>
              <a:rPr lang="en-US" altLang="ko-KR" sz="1600" b="1" dirty="0" smtClean="0">
                <a:solidFill>
                  <a:srgbClr val="0000CC"/>
                </a:solidFill>
              </a:rPr>
              <a:t>      ② </a:t>
            </a:r>
            <a:r>
              <a:rPr lang="ko-KR" altLang="en-US" sz="1600" b="1" dirty="0" smtClean="0">
                <a:solidFill>
                  <a:srgbClr val="0000CC"/>
                </a:solidFill>
              </a:rPr>
              <a:t>그간 수입통관 된 체외진단용 방사성의약품이 의료기관에서 사용되었음을 증명하는 자료</a:t>
            </a:r>
            <a:endParaRPr lang="en-US" altLang="ko-KR" sz="1600" b="1" dirty="0" smtClean="0">
              <a:solidFill>
                <a:srgbClr val="0000CC"/>
              </a:solidFill>
            </a:endParaRPr>
          </a:p>
          <a:p>
            <a:pPr marL="285750" indent="-285750">
              <a:lnSpc>
                <a:spcPct val="150000"/>
              </a:lnSpc>
            </a:pPr>
            <a:r>
              <a:rPr lang="en-US" altLang="ko-KR" b="1" dirty="0" smtClean="0">
                <a:solidFill>
                  <a:schemeClr val="tx1"/>
                </a:solidFill>
              </a:rPr>
              <a:t>       </a:t>
            </a:r>
            <a:r>
              <a:rPr lang="en-US" altLang="ko-KR" sz="1400" b="1" dirty="0" smtClean="0">
                <a:solidFill>
                  <a:schemeClr val="tx1"/>
                </a:solidFill>
                <a:latin typeface="+mn-ea"/>
              </a:rPr>
              <a:t>- </a:t>
            </a:r>
            <a:r>
              <a:rPr lang="ko-KR" altLang="en-US" sz="1400" b="1" dirty="0" smtClean="0">
                <a:latin typeface="+mn-ea"/>
              </a:rPr>
              <a:t>“의료기관 납품확인서</a:t>
            </a:r>
            <a:r>
              <a:rPr lang="en-US" altLang="ko-KR" sz="1400" b="1" dirty="0" smtClean="0">
                <a:latin typeface="+mn-ea"/>
              </a:rPr>
              <a:t>(</a:t>
            </a:r>
            <a:r>
              <a:rPr lang="ko-KR" altLang="en-US" sz="1400" b="1" dirty="0" smtClean="0">
                <a:latin typeface="+mn-ea"/>
              </a:rPr>
              <a:t>의료기관에서 발행한 납품확인서 또는 세금계산서 등</a:t>
            </a:r>
            <a:r>
              <a:rPr lang="en-US" altLang="ko-KR" sz="1400" b="1" dirty="0" smtClean="0">
                <a:latin typeface="+mn-ea"/>
              </a:rPr>
              <a:t>)</a:t>
            </a:r>
            <a:r>
              <a:rPr lang="ko-KR" altLang="en-US" sz="1400" b="1" dirty="0" smtClean="0">
                <a:latin typeface="+mn-ea"/>
              </a:rPr>
              <a:t>“가 첨부된 수입업체 공문 </a:t>
            </a:r>
            <a:endParaRPr lang="ko-KR" altLang="en-US" b="1" dirty="0" smtClean="0">
              <a:latin typeface="+mn-ea"/>
            </a:endParaRPr>
          </a:p>
          <a:p>
            <a:pPr marL="285750" indent="-285750">
              <a:lnSpc>
                <a:spcPct val="150000"/>
              </a:lnSpc>
            </a:pPr>
            <a:endParaRPr lang="en-US" altLang="ko-KR" sz="1600" b="1" dirty="0" smtClean="0"/>
          </a:p>
          <a:p>
            <a:pPr marL="285750" indent="-285750">
              <a:lnSpc>
                <a:spcPct val="150000"/>
              </a:lnSpc>
            </a:pPr>
            <a:r>
              <a:rPr lang="en-US" altLang="ko-KR" b="1" dirty="0" smtClean="0"/>
              <a:t> </a:t>
            </a:r>
            <a:r>
              <a:rPr lang="ko-KR" altLang="ko-KR" b="1" dirty="0" smtClean="0"/>
              <a:t>※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등급별 허가증 발급 신청기관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 smtClean="0"/>
              <a:t>   ① 2</a:t>
            </a:r>
            <a:r>
              <a:rPr lang="ko-KR" altLang="en-US" sz="1600" b="1" dirty="0"/>
              <a:t>등급 </a:t>
            </a:r>
            <a:r>
              <a:rPr lang="en-US" altLang="ko-KR" sz="1600" b="1" dirty="0"/>
              <a:t>: </a:t>
            </a:r>
            <a:r>
              <a:rPr lang="ko-KR" altLang="en-US" sz="1600" b="1" dirty="0" smtClean="0"/>
              <a:t>수입업소 소재지 관할 </a:t>
            </a:r>
            <a:r>
              <a:rPr lang="ko-KR" altLang="en-US" sz="1600" b="1" dirty="0" err="1" smtClean="0"/>
              <a:t>지방식약청</a:t>
            </a:r>
            <a:r>
              <a:rPr lang="ko-KR" altLang="en-US" sz="1600" b="1" dirty="0"/>
              <a:t> </a:t>
            </a:r>
            <a:r>
              <a:rPr lang="en-US" altLang="ko-KR" sz="1600" b="1" dirty="0" smtClean="0"/>
              <a:t>: </a:t>
            </a:r>
            <a:r>
              <a:rPr lang="ko-KR" altLang="en-US" sz="1600" b="1" dirty="0" err="1" smtClean="0"/>
              <a:t>서울청</a:t>
            </a:r>
            <a:r>
              <a:rPr lang="ko-KR" altLang="en-US" sz="1600" b="1" dirty="0" smtClean="0"/>
              <a:t> 의료기기안전관리과</a:t>
            </a:r>
            <a:endParaRPr lang="en-US" altLang="ko-KR" sz="1600" b="1" dirty="0" smtClean="0"/>
          </a:p>
          <a:p>
            <a:pPr>
              <a:lnSpc>
                <a:spcPct val="150000"/>
              </a:lnSpc>
            </a:pPr>
            <a:r>
              <a:rPr lang="en-US" altLang="ko-KR" sz="1600" dirty="0" smtClean="0"/>
              <a:t>     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*</a:t>
            </a:r>
            <a:r>
              <a:rPr lang="ko-KR" altLang="en-US" sz="1600" b="1" dirty="0" smtClean="0">
                <a:solidFill>
                  <a:srgbClr val="008000"/>
                </a:solidFill>
              </a:rPr>
              <a:t>수입 </a:t>
            </a:r>
            <a:r>
              <a:rPr lang="en-US" altLang="ko-KR" sz="1600" b="1" dirty="0" smtClean="0">
                <a:solidFill>
                  <a:srgbClr val="008000"/>
                </a:solidFill>
              </a:rPr>
              <a:t>7</a:t>
            </a:r>
            <a:r>
              <a:rPr lang="ko-KR" altLang="en-US" sz="1600" b="1" dirty="0" smtClean="0">
                <a:solidFill>
                  <a:srgbClr val="008000"/>
                </a:solidFill>
              </a:rPr>
              <a:t>개사 모두 </a:t>
            </a:r>
            <a:r>
              <a:rPr lang="ko-KR" altLang="en-US" sz="1600" b="1" dirty="0" err="1" smtClean="0">
                <a:solidFill>
                  <a:srgbClr val="008000"/>
                </a:solidFill>
              </a:rPr>
              <a:t>서울지방식약청</a:t>
            </a:r>
            <a:r>
              <a:rPr lang="ko-KR" altLang="en-US" sz="1600" b="1" dirty="0" smtClean="0">
                <a:solidFill>
                  <a:srgbClr val="008000"/>
                </a:solidFill>
              </a:rPr>
              <a:t> 관할임</a:t>
            </a:r>
            <a:r>
              <a:rPr lang="en-US" altLang="ko-KR" sz="1600" b="1" dirty="0" smtClean="0">
                <a:solidFill>
                  <a:srgbClr val="008000"/>
                </a:solidFill>
              </a:rPr>
              <a:t>     </a:t>
            </a:r>
            <a:endParaRPr lang="ko-KR" altLang="en-US" sz="1600" b="1" dirty="0">
              <a:solidFill>
                <a:srgbClr val="008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</a:t>
            </a:r>
            <a:r>
              <a:rPr lang="en-US" altLang="ko-KR" sz="1600" b="1" dirty="0" smtClean="0"/>
              <a:t>② 3·4</a:t>
            </a:r>
            <a:r>
              <a:rPr lang="ko-KR" altLang="en-US" sz="1600" b="1" dirty="0"/>
              <a:t>등급 </a:t>
            </a:r>
            <a:r>
              <a:rPr lang="en-US" altLang="ko-KR" sz="1600" b="1" dirty="0"/>
              <a:t>: </a:t>
            </a:r>
            <a:r>
              <a:rPr lang="ko-KR" altLang="en-US" sz="1600" b="1" dirty="0"/>
              <a:t>식품의약품안전평가원 </a:t>
            </a:r>
            <a:r>
              <a:rPr lang="ko-KR" altLang="en-US" sz="1600" b="1" dirty="0" err="1" smtClean="0"/>
              <a:t>의료기기심사부</a:t>
            </a:r>
            <a:r>
              <a:rPr lang="ko-KR" altLang="en-US" sz="1600" b="1" dirty="0" smtClean="0"/>
              <a:t> </a:t>
            </a:r>
            <a:r>
              <a:rPr lang="ko-KR" altLang="en-US" sz="1600" b="1" dirty="0" err="1" smtClean="0"/>
              <a:t>체외진단기기과</a:t>
            </a:r>
            <a:endParaRPr lang="ko-KR" altLang="en-US" b="1" dirty="0"/>
          </a:p>
        </p:txBody>
      </p:sp>
      <p:sp>
        <p:nvSpPr>
          <p:cNvPr id="13" name="제목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 smtClean="0"/>
              <a:t>III. </a:t>
            </a:r>
            <a:r>
              <a:rPr lang="ko-KR" altLang="en-US" sz="2800" dirty="0" smtClean="0"/>
              <a:t>수입</a:t>
            </a:r>
            <a:r>
              <a:rPr lang="en-US" altLang="ko-KR" sz="2800" dirty="0" smtClean="0"/>
              <a:t> </a:t>
            </a:r>
            <a:r>
              <a:rPr lang="ko-KR" altLang="en-US" sz="2800" dirty="0" smtClean="0"/>
              <a:t>허가증 발급을 위한 제출자료</a:t>
            </a:r>
            <a:endParaRPr lang="ko-KR" altLang="en-US" sz="28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1033" y="6100550"/>
            <a:ext cx="2492967" cy="7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직사각형 6"/>
          <p:cNvSpPr/>
          <p:nvPr/>
        </p:nvSpPr>
        <p:spPr bwMode="auto">
          <a:xfrm>
            <a:off x="82396" y="1026083"/>
            <a:ext cx="8626475" cy="5721791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180000" lvl="1">
              <a:lnSpc>
                <a:spcPct val="150000"/>
              </a:lnSpc>
              <a:defRPr/>
            </a:pPr>
            <a:endParaRPr lang="en-US" altLang="ko-KR" dirty="0"/>
          </a:p>
        </p:txBody>
      </p:sp>
      <p:pic>
        <p:nvPicPr>
          <p:cNvPr id="4" name="Picture 7" descr="ppt1-1"/>
          <p:cNvPicPr>
            <a:picLocks noChangeAspect="1" noChangeArrowheads="1"/>
          </p:cNvPicPr>
          <p:nvPr/>
        </p:nvPicPr>
        <p:blipFill>
          <a:blip r:embed="rId3" cstate="print"/>
          <a:srcRect b="86469"/>
          <a:stretch>
            <a:fillRect/>
          </a:stretch>
        </p:blipFill>
        <p:spPr bwMode="auto">
          <a:xfrm>
            <a:off x="-6350" y="0"/>
            <a:ext cx="915035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5" name="직사각형 17"/>
          <p:cNvSpPr>
            <a:spLocks noChangeArrowheads="1"/>
          </p:cNvSpPr>
          <p:nvPr/>
        </p:nvSpPr>
        <p:spPr bwMode="auto">
          <a:xfrm>
            <a:off x="55830" y="56170"/>
            <a:ext cx="90881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ko-KR" altLang="en-US" sz="28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의료기기 수입 허가증</a:t>
            </a:r>
            <a:r>
              <a:rPr kumimoji="0" lang="en-US" altLang="ko-KR" sz="28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28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발급 절차 </a:t>
            </a:r>
            <a:r>
              <a:rPr kumimoji="0" lang="en-US" altLang="ko-KR" sz="2800" b="1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2800" b="1" dirty="0" err="1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수입업</a:t>
            </a:r>
            <a:r>
              <a:rPr kumimoji="0" lang="ko-KR" altLang="en-US" sz="2800" b="1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 허가 보유</a:t>
            </a:r>
            <a:r>
              <a:rPr kumimoji="0" lang="en-US" altLang="ko-KR" sz="2800" b="1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2800" b="1" spc="-150" dirty="0">
              <a:solidFill>
                <a:srgbClr val="FFFF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2" name="그룹 10"/>
          <p:cNvGrpSpPr/>
          <p:nvPr/>
        </p:nvGrpSpPr>
        <p:grpSpPr>
          <a:xfrm>
            <a:off x="393550" y="1755192"/>
            <a:ext cx="8358337" cy="2131787"/>
            <a:chOff x="393550" y="1330250"/>
            <a:chExt cx="8358337" cy="2137240"/>
          </a:xfrm>
        </p:grpSpPr>
        <p:sp>
          <p:nvSpPr>
            <p:cNvPr id="29" name="모서리가 둥근 직사각형 28"/>
            <p:cNvSpPr/>
            <p:nvPr/>
          </p:nvSpPr>
          <p:spPr>
            <a:xfrm>
              <a:off x="3045400" y="1559241"/>
              <a:ext cx="457980" cy="171579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1400" b="1" dirty="0" smtClean="0">
                  <a:solidFill>
                    <a:schemeClr val="accent4">
                      <a:lumMod val="75000"/>
                    </a:schemeClr>
                  </a:solidFill>
                </a:rPr>
                <a:t>민원인</a:t>
              </a:r>
              <a:endParaRPr lang="ko-KR" altLang="en-US" sz="14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0" name="모서리가 둥근 직사각형 29"/>
            <p:cNvSpPr/>
            <p:nvPr/>
          </p:nvSpPr>
          <p:spPr>
            <a:xfrm>
              <a:off x="461972" y="1559240"/>
              <a:ext cx="1056828" cy="1755590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b="1" dirty="0" smtClean="0">
                  <a:solidFill>
                    <a:srgbClr val="0000CC"/>
                  </a:solidFill>
                </a:rPr>
                <a:t>자사 해당 </a:t>
              </a:r>
              <a:r>
                <a:rPr lang="ko-KR" altLang="en-US" sz="1200" b="1" dirty="0" err="1" smtClean="0">
                  <a:solidFill>
                    <a:srgbClr val="0000CC"/>
                  </a:solidFill>
                </a:rPr>
                <a:t>품목및등급</a:t>
              </a:r>
              <a:r>
                <a:rPr lang="ko-KR" altLang="en-US" sz="1200" b="1" dirty="0" smtClean="0">
                  <a:solidFill>
                    <a:srgbClr val="0000CC"/>
                  </a:solidFill>
                </a:rPr>
                <a:t> </a:t>
              </a:r>
              <a:endParaRPr lang="en-US" altLang="ko-KR" sz="1200" b="1" dirty="0" smtClean="0">
                <a:solidFill>
                  <a:srgbClr val="0000CC"/>
                </a:solidFill>
              </a:endParaRPr>
            </a:p>
            <a:p>
              <a:pPr algn="ctr"/>
              <a:r>
                <a:rPr lang="ko-KR" altLang="en-US" sz="1200" b="1" dirty="0" smtClean="0">
                  <a:solidFill>
                    <a:srgbClr val="0000CC"/>
                  </a:solidFill>
                </a:rPr>
                <a:t>확인</a:t>
              </a:r>
              <a:endParaRPr lang="en-US" altLang="ko-KR" sz="1200" b="1" dirty="0" smtClean="0">
                <a:solidFill>
                  <a:srgbClr val="0000CC"/>
                </a:solidFill>
              </a:endParaRPr>
            </a:p>
            <a:p>
              <a:r>
                <a:rPr lang="en-US" altLang="ko-KR" sz="1200" b="1" dirty="0" smtClean="0">
                  <a:solidFill>
                    <a:srgbClr val="0000CC"/>
                  </a:solidFill>
                </a:rPr>
                <a:t>(</a:t>
              </a:r>
              <a:r>
                <a:rPr lang="ko-KR" altLang="en-US" sz="1200" b="1" dirty="0" smtClean="0">
                  <a:solidFill>
                    <a:srgbClr val="0000CC"/>
                  </a:solidFill>
                </a:rPr>
                <a:t>의료기기</a:t>
              </a:r>
              <a:endParaRPr lang="en-US" altLang="ko-KR" sz="1200" b="1" dirty="0" smtClean="0">
                <a:solidFill>
                  <a:srgbClr val="0000CC"/>
                </a:solidFill>
              </a:endParaRPr>
            </a:p>
            <a:p>
              <a:r>
                <a:rPr lang="ko-KR" altLang="en-US" sz="1200" b="1" dirty="0" smtClean="0">
                  <a:solidFill>
                    <a:srgbClr val="0000CC"/>
                  </a:solidFill>
                </a:rPr>
                <a:t>  </a:t>
              </a:r>
              <a:r>
                <a:rPr lang="ko-KR" altLang="en-US" sz="1200" b="1" dirty="0" err="1" smtClean="0">
                  <a:solidFill>
                    <a:srgbClr val="0000CC"/>
                  </a:solidFill>
                </a:rPr>
                <a:t>안전국</a:t>
              </a:r>
              <a:endParaRPr lang="en-US" altLang="ko-KR" sz="1200" b="1" dirty="0" smtClean="0">
                <a:solidFill>
                  <a:srgbClr val="0000CC"/>
                </a:solidFill>
              </a:endParaRPr>
            </a:p>
            <a:p>
              <a:r>
                <a:rPr lang="ko-KR" altLang="en-US" sz="1200" b="1" dirty="0" smtClean="0">
                  <a:solidFill>
                    <a:srgbClr val="0000CC"/>
                  </a:solidFill>
                </a:rPr>
                <a:t>홈페이지</a:t>
              </a:r>
              <a:r>
                <a:rPr lang="en-US" altLang="ko-KR" sz="1200" b="1" dirty="0" smtClean="0">
                  <a:solidFill>
                    <a:srgbClr val="0000CC"/>
                  </a:solidFill>
                </a:rPr>
                <a:t>)</a:t>
              </a:r>
              <a:endParaRPr lang="ko-KR" altLang="en-US" sz="1200" b="1" dirty="0">
                <a:solidFill>
                  <a:srgbClr val="0000CC"/>
                </a:solidFill>
              </a:endParaRPr>
            </a:p>
          </p:txBody>
        </p:sp>
        <p:grpSp>
          <p:nvGrpSpPr>
            <p:cNvPr id="3" name="그룹 5"/>
            <p:cNvGrpSpPr/>
            <p:nvPr/>
          </p:nvGrpSpPr>
          <p:grpSpPr>
            <a:xfrm>
              <a:off x="1518800" y="2055060"/>
              <a:ext cx="1488240" cy="343810"/>
              <a:chOff x="3618070" y="2055060"/>
              <a:chExt cx="1488240" cy="343810"/>
            </a:xfrm>
          </p:grpSpPr>
          <p:cxnSp>
            <p:nvCxnSpPr>
              <p:cNvPr id="31" name="직선 화살표 연결선 30"/>
              <p:cNvCxnSpPr/>
              <p:nvPr/>
            </p:nvCxnSpPr>
            <p:spPr>
              <a:xfrm>
                <a:off x="3618070" y="2398870"/>
                <a:ext cx="148824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직사각형 39"/>
              <p:cNvSpPr/>
              <p:nvPr/>
            </p:nvSpPr>
            <p:spPr>
              <a:xfrm>
                <a:off x="3999720" y="2055060"/>
                <a:ext cx="820075" cy="30532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000" b="1" dirty="0" smtClean="0">
                    <a:solidFill>
                      <a:srgbClr val="002060"/>
                    </a:solidFill>
                  </a:rPr>
                  <a:t>확</a:t>
                </a:r>
                <a:r>
                  <a:rPr lang="ko-KR" altLang="en-US" sz="1000" b="1" dirty="0">
                    <a:solidFill>
                      <a:srgbClr val="002060"/>
                    </a:solidFill>
                  </a:rPr>
                  <a:t>인</a:t>
                </a:r>
                <a:r>
                  <a:rPr lang="ko-KR" altLang="en-US" sz="1000" b="1" dirty="0" smtClean="0">
                    <a:solidFill>
                      <a:srgbClr val="002060"/>
                    </a:solidFill>
                  </a:rPr>
                  <a:t> 및 </a:t>
                </a:r>
                <a:endParaRPr lang="en-US" altLang="ko-KR" sz="1000" b="1" dirty="0" smtClean="0">
                  <a:solidFill>
                    <a:srgbClr val="002060"/>
                  </a:solidFill>
                </a:endParaRPr>
              </a:p>
              <a:p>
                <a:pPr algn="ctr"/>
                <a:r>
                  <a:rPr lang="ko-KR" altLang="en-US" sz="1000" b="1" dirty="0" smtClean="0">
                    <a:solidFill>
                      <a:srgbClr val="002060"/>
                    </a:solidFill>
                  </a:rPr>
                  <a:t>이의신청</a:t>
                </a:r>
                <a:endParaRPr lang="en-US" altLang="ko-KR" sz="1000" b="1" dirty="0" smtClean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42" name="모서리가 둥근 직사각형 41"/>
            <p:cNvSpPr/>
            <p:nvPr/>
          </p:nvSpPr>
          <p:spPr>
            <a:xfrm>
              <a:off x="393550" y="1330250"/>
              <a:ext cx="8358337" cy="213724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모서리가 둥근 직사각형 31"/>
            <p:cNvSpPr/>
            <p:nvPr/>
          </p:nvSpPr>
          <p:spPr>
            <a:xfrm>
              <a:off x="4979049" y="1447524"/>
              <a:ext cx="915961" cy="1827508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1200" b="1" dirty="0" smtClean="0">
                  <a:solidFill>
                    <a:schemeClr val="tx1"/>
                  </a:solidFill>
                </a:rPr>
                <a:t>허가증 파일작성 </a:t>
              </a:r>
              <a:r>
                <a:rPr lang="en-US" altLang="ko-KR" sz="1200" b="1" dirty="0" smtClean="0">
                  <a:solidFill>
                    <a:schemeClr val="tx1"/>
                  </a:solidFill>
                </a:rPr>
                <a:t>/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sz="1200" b="1" dirty="0" smtClean="0">
                  <a:solidFill>
                    <a:schemeClr val="tx1"/>
                  </a:solidFill>
                </a:rPr>
                <a:t>작성파일</a:t>
              </a:r>
              <a:endParaRPr lang="en-US" altLang="ko-KR" sz="1200" b="1" dirty="0" smtClean="0">
                <a:solidFill>
                  <a:schemeClr val="tx1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200" b="1" dirty="0" smtClean="0">
                  <a:solidFill>
                    <a:schemeClr val="tx1"/>
                  </a:solidFill>
                </a:rPr>
                <a:t>업로드</a:t>
              </a:r>
              <a:endParaRPr lang="ko-KR" altLang="en-US" sz="1200" b="1" dirty="0">
                <a:solidFill>
                  <a:schemeClr val="tx1"/>
                </a:solidFill>
              </a:endParaRPr>
            </a:p>
          </p:txBody>
        </p:sp>
        <p:cxnSp>
          <p:nvCxnSpPr>
            <p:cNvPr id="33" name="직선 화살표 연결선 32"/>
            <p:cNvCxnSpPr/>
            <p:nvPr/>
          </p:nvCxnSpPr>
          <p:spPr>
            <a:xfrm>
              <a:off x="3503380" y="2742030"/>
              <a:ext cx="1485361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모서리가 둥근 직사각형 37"/>
            <p:cNvSpPr/>
            <p:nvPr/>
          </p:nvSpPr>
          <p:spPr>
            <a:xfrm>
              <a:off x="3961360" y="1597080"/>
              <a:ext cx="915960" cy="992290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b="1" dirty="0" smtClean="0">
                  <a:solidFill>
                    <a:schemeClr val="tx2">
                      <a:lumMod val="75000"/>
                    </a:schemeClr>
                  </a:solidFill>
                </a:rPr>
                <a:t>수입허가신청</a:t>
              </a:r>
              <a:endParaRPr lang="en-US" altLang="ko-KR" sz="700" b="1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ctr"/>
              <a:r>
                <a:rPr lang="en-US" altLang="ko-KR" sz="1200" b="1" dirty="0" smtClean="0">
                  <a:solidFill>
                    <a:schemeClr val="tx2">
                      <a:lumMod val="75000"/>
                    </a:schemeClr>
                  </a:solidFill>
                </a:rPr>
                <a:t>(</a:t>
              </a:r>
              <a:r>
                <a:rPr lang="ko-KR" altLang="en-US" sz="1200" b="1" dirty="0" err="1" smtClean="0">
                  <a:solidFill>
                    <a:schemeClr val="tx2">
                      <a:lumMod val="75000"/>
                    </a:schemeClr>
                  </a:solidFill>
                </a:rPr>
                <a:t>식약처</a:t>
              </a:r>
              <a:r>
                <a:rPr lang="en-US" altLang="ko-KR" sz="1200" b="1" dirty="0" smtClean="0">
                  <a:solidFill>
                    <a:schemeClr val="tx2">
                      <a:lumMod val="75000"/>
                    </a:schemeClr>
                  </a:solidFill>
                </a:rPr>
                <a:t>)</a:t>
              </a:r>
            </a:p>
          </p:txBody>
        </p:sp>
        <p:cxnSp>
          <p:nvCxnSpPr>
            <p:cNvPr id="41" name="직선 화살표 연결선 40"/>
            <p:cNvCxnSpPr/>
            <p:nvPr/>
          </p:nvCxnSpPr>
          <p:spPr>
            <a:xfrm>
              <a:off x="3503380" y="2055060"/>
              <a:ext cx="43025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모서리가 둥근 직사각형 43"/>
            <p:cNvSpPr/>
            <p:nvPr/>
          </p:nvSpPr>
          <p:spPr>
            <a:xfrm>
              <a:off x="8159510" y="1558981"/>
              <a:ext cx="457980" cy="171605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1400" b="1" smtClean="0">
                  <a:solidFill>
                    <a:schemeClr val="accent4">
                      <a:lumMod val="75000"/>
                    </a:schemeClr>
                  </a:solidFill>
                </a:rPr>
                <a:t>민원인</a:t>
              </a:r>
              <a:endParaRPr lang="ko-KR" altLang="en-US" sz="14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cxnSp>
          <p:nvCxnSpPr>
            <p:cNvPr id="45" name="직선 화살표 연결선 44"/>
            <p:cNvCxnSpPr/>
            <p:nvPr/>
          </p:nvCxnSpPr>
          <p:spPr>
            <a:xfrm>
              <a:off x="5882310" y="2742030"/>
              <a:ext cx="768723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그룹 9"/>
            <p:cNvGrpSpPr/>
            <p:nvPr/>
          </p:nvGrpSpPr>
          <p:grpSpPr>
            <a:xfrm>
              <a:off x="7243550" y="2360381"/>
              <a:ext cx="922293" cy="381649"/>
              <a:chOff x="7313547" y="2207721"/>
              <a:chExt cx="922293" cy="381649"/>
            </a:xfrm>
          </p:grpSpPr>
          <p:cxnSp>
            <p:nvCxnSpPr>
              <p:cNvPr id="49" name="직선 화살표 연결선 48"/>
              <p:cNvCxnSpPr/>
              <p:nvPr/>
            </p:nvCxnSpPr>
            <p:spPr>
              <a:xfrm>
                <a:off x="7313547" y="2589370"/>
                <a:ext cx="922293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직사각형 47"/>
              <p:cNvSpPr/>
              <p:nvPr/>
            </p:nvSpPr>
            <p:spPr>
              <a:xfrm>
                <a:off x="7459840" y="2207721"/>
                <a:ext cx="591151" cy="30532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000" b="1" dirty="0" smtClean="0">
                    <a:solidFill>
                      <a:srgbClr val="002060"/>
                    </a:solidFill>
                  </a:rPr>
                  <a:t>허가증</a:t>
                </a:r>
                <a:endParaRPr lang="en-US" altLang="ko-KR" sz="1000" b="1" dirty="0" smtClean="0">
                  <a:solidFill>
                    <a:srgbClr val="002060"/>
                  </a:solidFill>
                </a:endParaRPr>
              </a:p>
              <a:p>
                <a:pPr algn="ctr"/>
                <a:r>
                  <a:rPr lang="ko-KR" altLang="en-US" sz="1000" b="1" dirty="0" smtClean="0">
                    <a:solidFill>
                      <a:srgbClr val="002060"/>
                    </a:solidFill>
                  </a:rPr>
                  <a:t>발급</a:t>
                </a:r>
                <a:endParaRPr lang="en-US" altLang="ko-KR" sz="1000" b="1" dirty="0" smtClean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39" name="모서리가 둥근 직사각형 38"/>
            <p:cNvSpPr/>
            <p:nvPr/>
          </p:nvSpPr>
          <p:spPr>
            <a:xfrm>
              <a:off x="6756123" y="1522708"/>
              <a:ext cx="381650" cy="1752324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smtClean="0">
                  <a:solidFill>
                    <a:schemeClr val="tx2">
                      <a:lumMod val="75000"/>
                    </a:schemeClr>
                  </a:solidFill>
                </a:rPr>
                <a:t>식</a:t>
              </a:r>
              <a:endParaRPr lang="en-US" altLang="ko-KR" sz="1400" b="1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ctr"/>
              <a:r>
                <a:rPr lang="ko-KR" altLang="en-US" sz="1400" b="1" dirty="0" smtClean="0">
                  <a:solidFill>
                    <a:schemeClr val="tx2">
                      <a:lumMod val="75000"/>
                    </a:schemeClr>
                  </a:solidFill>
                </a:rPr>
                <a:t>약</a:t>
              </a:r>
              <a:endParaRPr lang="en-US" altLang="ko-KR" sz="1400" b="1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ctr"/>
              <a:r>
                <a:rPr lang="ko-KR" altLang="en-US" sz="1400" b="1" dirty="0" smtClean="0">
                  <a:solidFill>
                    <a:schemeClr val="tx2">
                      <a:lumMod val="75000"/>
                    </a:schemeClr>
                  </a:solidFill>
                </a:rPr>
                <a:t>처</a:t>
              </a:r>
              <a:endParaRPr lang="en-US" altLang="ko-KR" sz="1400" b="1" dirty="0" smtClean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43" name="직사각형 42"/>
          <p:cNvSpPr/>
          <p:nvPr/>
        </p:nvSpPr>
        <p:spPr>
          <a:xfrm>
            <a:off x="192543" y="1059085"/>
            <a:ext cx="1707907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400" b="1" dirty="0">
                <a:latin typeface="+mj-lt"/>
              </a:rPr>
              <a:t> </a:t>
            </a:r>
            <a:r>
              <a:rPr lang="en-US" altLang="ko-KR" b="1" dirty="0" smtClean="0">
                <a:solidFill>
                  <a:schemeClr val="tx1"/>
                </a:solidFill>
                <a:latin typeface="+mj-lt"/>
              </a:rPr>
              <a:t>3</a:t>
            </a:r>
            <a:r>
              <a:rPr lang="ko-KR" altLang="en-US" b="1" dirty="0" smtClean="0">
                <a:solidFill>
                  <a:schemeClr val="tx1"/>
                </a:solidFill>
                <a:latin typeface="+mj-lt"/>
              </a:rPr>
              <a:t>등급</a:t>
            </a:r>
            <a:r>
              <a:rPr lang="en-US" altLang="ko-KR" b="1" dirty="0" smtClean="0">
                <a:solidFill>
                  <a:schemeClr val="tx1"/>
                </a:solidFill>
                <a:latin typeface="+mj-lt"/>
              </a:rPr>
              <a:t>~4</a:t>
            </a:r>
            <a:r>
              <a:rPr lang="ko-KR" altLang="en-US" b="1" dirty="0" smtClean="0">
                <a:solidFill>
                  <a:schemeClr val="tx1"/>
                </a:solidFill>
                <a:latin typeface="+mj-lt"/>
              </a:rPr>
              <a:t>등급</a:t>
            </a:r>
            <a:endParaRPr lang="ko-KR" alt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6" name="모서리가 둥근 직사각형 45"/>
          <p:cNvSpPr/>
          <p:nvPr/>
        </p:nvSpPr>
        <p:spPr>
          <a:xfrm>
            <a:off x="401146" y="4349438"/>
            <a:ext cx="8358337" cy="1890123"/>
          </a:xfrm>
          <a:prstGeom prst="roundRect">
            <a:avLst/>
          </a:prstGeom>
          <a:noFill/>
          <a:ln>
            <a:solidFill>
              <a:srgbClr val="006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모서리가 둥근 직사각형 49"/>
          <p:cNvSpPr/>
          <p:nvPr/>
        </p:nvSpPr>
        <p:spPr>
          <a:xfrm>
            <a:off x="393550" y="4481933"/>
            <a:ext cx="1117654" cy="161861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rgbClr val="0000CC"/>
                </a:solidFill>
              </a:rPr>
              <a:t>자사 해당 </a:t>
            </a:r>
            <a:r>
              <a:rPr lang="ko-KR" altLang="en-US" sz="1200" b="1" dirty="0" err="1" smtClean="0">
                <a:solidFill>
                  <a:srgbClr val="0000CC"/>
                </a:solidFill>
              </a:rPr>
              <a:t>품목및등급</a:t>
            </a:r>
            <a:r>
              <a:rPr lang="ko-KR" altLang="en-US" sz="1200" b="1" dirty="0" smtClean="0">
                <a:solidFill>
                  <a:srgbClr val="0000CC"/>
                </a:solidFill>
              </a:rPr>
              <a:t> </a:t>
            </a:r>
            <a:endParaRPr lang="en-US" altLang="ko-KR" sz="1200" b="1" dirty="0" smtClean="0">
              <a:solidFill>
                <a:srgbClr val="0000CC"/>
              </a:solidFill>
            </a:endParaRPr>
          </a:p>
          <a:p>
            <a:pPr algn="ctr"/>
            <a:r>
              <a:rPr lang="ko-KR" altLang="en-US" sz="1200" b="1" dirty="0" smtClean="0">
                <a:solidFill>
                  <a:srgbClr val="0000CC"/>
                </a:solidFill>
              </a:rPr>
              <a:t>확인</a:t>
            </a:r>
            <a:endParaRPr lang="en-US" altLang="ko-KR" sz="1200" b="1" dirty="0" smtClean="0">
              <a:solidFill>
                <a:srgbClr val="0000CC"/>
              </a:solidFill>
            </a:endParaRPr>
          </a:p>
          <a:p>
            <a:r>
              <a:rPr lang="en-US" altLang="ko-KR" sz="1200" b="1" dirty="0" smtClean="0">
                <a:solidFill>
                  <a:srgbClr val="0000CC"/>
                </a:solidFill>
              </a:rPr>
              <a:t> (</a:t>
            </a:r>
            <a:r>
              <a:rPr lang="ko-KR" altLang="en-US" sz="1200" b="1" dirty="0" smtClean="0">
                <a:solidFill>
                  <a:srgbClr val="0000CC"/>
                </a:solidFill>
              </a:rPr>
              <a:t>의료기기</a:t>
            </a:r>
            <a:endParaRPr lang="en-US" altLang="ko-KR" sz="1200" b="1" dirty="0" smtClean="0">
              <a:solidFill>
                <a:srgbClr val="0000CC"/>
              </a:solidFill>
            </a:endParaRPr>
          </a:p>
          <a:p>
            <a:r>
              <a:rPr lang="ko-KR" altLang="en-US" sz="1200" b="1" dirty="0" smtClean="0">
                <a:solidFill>
                  <a:srgbClr val="0000CC"/>
                </a:solidFill>
              </a:rPr>
              <a:t>   </a:t>
            </a:r>
            <a:r>
              <a:rPr lang="ko-KR" altLang="en-US" sz="1200" b="1" dirty="0" err="1" smtClean="0">
                <a:solidFill>
                  <a:srgbClr val="0000CC"/>
                </a:solidFill>
              </a:rPr>
              <a:t>안전국</a:t>
            </a:r>
            <a:endParaRPr lang="en-US" altLang="ko-KR" sz="1200" b="1" dirty="0" smtClean="0">
              <a:solidFill>
                <a:srgbClr val="0000CC"/>
              </a:solidFill>
            </a:endParaRPr>
          </a:p>
          <a:p>
            <a:r>
              <a:rPr lang="ko-KR" altLang="en-US" sz="1200" b="1" dirty="0" smtClean="0">
                <a:solidFill>
                  <a:srgbClr val="0000CC"/>
                </a:solidFill>
              </a:rPr>
              <a:t> 홈페이지</a:t>
            </a:r>
            <a:r>
              <a:rPr lang="en-US" altLang="ko-KR" sz="1200" b="1" dirty="0" smtClean="0">
                <a:solidFill>
                  <a:srgbClr val="0000CC"/>
                </a:solidFill>
              </a:rPr>
              <a:t>)</a:t>
            </a:r>
            <a:endParaRPr lang="ko-KR" altLang="en-US" sz="1200" b="1" dirty="0">
              <a:solidFill>
                <a:srgbClr val="0000CC"/>
              </a:solidFill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401146" y="4010884"/>
            <a:ext cx="896260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600" b="1" dirty="0" smtClean="0">
                <a:solidFill>
                  <a:schemeClr val="tx1"/>
                </a:solidFill>
                <a:latin typeface="+mj-lt"/>
              </a:rPr>
              <a:t> 2</a:t>
            </a:r>
            <a:r>
              <a:rPr lang="ko-KR" altLang="en-US" sz="1600" b="1" dirty="0" smtClean="0">
                <a:solidFill>
                  <a:schemeClr val="tx1"/>
                </a:solidFill>
                <a:latin typeface="+mj-lt"/>
              </a:rPr>
              <a:t>등급</a:t>
            </a:r>
            <a:endParaRPr lang="ko-KR" altLang="en-US" sz="16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68" name="직선 화살표 연결선 67"/>
          <p:cNvCxnSpPr/>
          <p:nvPr/>
        </p:nvCxnSpPr>
        <p:spPr>
          <a:xfrm>
            <a:off x="1518800" y="5413580"/>
            <a:ext cx="1495836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직사각형 68"/>
          <p:cNvSpPr/>
          <p:nvPr/>
        </p:nvSpPr>
        <p:spPr>
          <a:xfrm>
            <a:off x="1900450" y="5109039"/>
            <a:ext cx="820075" cy="30454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rgbClr val="002060"/>
                </a:solidFill>
              </a:rPr>
              <a:t>확</a:t>
            </a:r>
            <a:r>
              <a:rPr lang="ko-KR" altLang="en-US" sz="1000" b="1" dirty="0">
                <a:solidFill>
                  <a:srgbClr val="002060"/>
                </a:solidFill>
              </a:rPr>
              <a:t>인</a:t>
            </a:r>
            <a:r>
              <a:rPr lang="ko-KR" altLang="en-US" sz="1000" b="1" dirty="0" smtClean="0">
                <a:solidFill>
                  <a:srgbClr val="002060"/>
                </a:solidFill>
              </a:rPr>
              <a:t> 및 </a:t>
            </a:r>
            <a:endParaRPr lang="en-US" altLang="ko-KR" sz="1000" b="1" dirty="0" smtClean="0">
              <a:solidFill>
                <a:srgbClr val="002060"/>
              </a:solidFill>
            </a:endParaRPr>
          </a:p>
          <a:p>
            <a:pPr algn="ctr"/>
            <a:r>
              <a:rPr lang="ko-KR" altLang="en-US" sz="1000" b="1" dirty="0" smtClean="0">
                <a:solidFill>
                  <a:srgbClr val="002060"/>
                </a:solidFill>
              </a:rPr>
              <a:t>이의신청</a:t>
            </a:r>
            <a:endParaRPr lang="en-US" altLang="ko-KR" sz="1000" b="1" dirty="0" smtClean="0">
              <a:solidFill>
                <a:srgbClr val="002060"/>
              </a:solidFill>
            </a:endParaRPr>
          </a:p>
        </p:txBody>
      </p:sp>
      <p:sp>
        <p:nvSpPr>
          <p:cNvPr id="70" name="모서리가 둥근 직사각형 69"/>
          <p:cNvSpPr/>
          <p:nvPr/>
        </p:nvSpPr>
        <p:spPr>
          <a:xfrm>
            <a:off x="3045400" y="4488451"/>
            <a:ext cx="457980" cy="16121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accent4">
                    <a:lumMod val="75000"/>
                  </a:schemeClr>
                </a:solidFill>
              </a:rPr>
              <a:t>민원인</a:t>
            </a:r>
            <a:endParaRPr lang="ko-KR" altLang="en-US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71" name="직선 화살표 연결선 70"/>
          <p:cNvCxnSpPr/>
          <p:nvPr/>
        </p:nvCxnSpPr>
        <p:spPr>
          <a:xfrm>
            <a:off x="3531104" y="4879270"/>
            <a:ext cx="430256" cy="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모서리가 둥근 직사각형 71"/>
          <p:cNvSpPr/>
          <p:nvPr/>
        </p:nvSpPr>
        <p:spPr>
          <a:xfrm>
            <a:off x="3961360" y="4488450"/>
            <a:ext cx="915960" cy="98975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2">
                    <a:lumMod val="75000"/>
                  </a:schemeClr>
                </a:solidFill>
              </a:rPr>
              <a:t>수입허가신청</a:t>
            </a:r>
            <a:endParaRPr lang="en-US" altLang="ko-KR" sz="7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altLang="ko-KR" sz="1200" b="1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ko-KR" altLang="en-US" sz="1200" b="1" dirty="0" smtClean="0">
                <a:solidFill>
                  <a:schemeClr val="tx2">
                    <a:lumMod val="75000"/>
                  </a:schemeClr>
                </a:solidFill>
              </a:rPr>
              <a:t>지방</a:t>
            </a:r>
            <a:endParaRPr lang="en-US" altLang="ko-KR" sz="1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ko-KR" altLang="en-US" sz="1200" b="1" dirty="0" err="1" smtClean="0">
                <a:solidFill>
                  <a:schemeClr val="tx2">
                    <a:lumMod val="75000"/>
                  </a:schemeClr>
                </a:solidFill>
              </a:rPr>
              <a:t>식약청</a:t>
            </a:r>
            <a:r>
              <a:rPr lang="en-US" altLang="ko-KR" sz="1200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</p:txBody>
      </p:sp>
      <p:cxnSp>
        <p:nvCxnSpPr>
          <p:cNvPr id="73" name="직선 화살표 연결선 72"/>
          <p:cNvCxnSpPr/>
          <p:nvPr/>
        </p:nvCxnSpPr>
        <p:spPr>
          <a:xfrm>
            <a:off x="3531104" y="5795230"/>
            <a:ext cx="1485361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모서리가 둥근 직사각형 73"/>
          <p:cNvSpPr/>
          <p:nvPr/>
        </p:nvSpPr>
        <p:spPr>
          <a:xfrm>
            <a:off x="4988741" y="4481933"/>
            <a:ext cx="915961" cy="161861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1"/>
                </a:solidFill>
              </a:rPr>
              <a:t>허가증 파일작성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/</a:t>
            </a:r>
          </a:p>
          <a:p>
            <a:pPr algn="ctr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1"/>
                </a:solidFill>
              </a:rPr>
              <a:t>작성파일</a:t>
            </a:r>
            <a:endParaRPr lang="en-US" altLang="ko-KR" sz="1200" b="1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1"/>
                </a:solidFill>
              </a:rPr>
              <a:t>업로드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cxnSp>
        <p:nvCxnSpPr>
          <p:cNvPr id="75" name="직선 화살표 연결선 74"/>
          <p:cNvCxnSpPr/>
          <p:nvPr/>
        </p:nvCxnSpPr>
        <p:spPr>
          <a:xfrm>
            <a:off x="5932426" y="5795230"/>
            <a:ext cx="823697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모서리가 둥근 직사각형 75"/>
          <p:cNvSpPr/>
          <p:nvPr/>
        </p:nvSpPr>
        <p:spPr>
          <a:xfrm>
            <a:off x="6756123" y="4485192"/>
            <a:ext cx="381650" cy="1615359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400" b="1" dirty="0" err="1" smtClean="0">
                <a:solidFill>
                  <a:schemeClr val="tx2">
                    <a:lumMod val="75000"/>
                  </a:schemeClr>
                </a:solidFill>
              </a:rPr>
              <a:t>지방식</a:t>
            </a:r>
            <a:endParaRPr lang="en-US" altLang="ko-KR" sz="1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ko-KR" altLang="en-US" sz="1400" b="1" dirty="0" smtClean="0">
                <a:solidFill>
                  <a:schemeClr val="tx2">
                    <a:lumMod val="75000"/>
                  </a:schemeClr>
                </a:solidFill>
              </a:rPr>
              <a:t>약</a:t>
            </a:r>
            <a:endParaRPr lang="en-US" altLang="ko-KR" sz="1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ko-KR" altLang="en-US" sz="1400" b="1" dirty="0" smtClean="0">
                <a:solidFill>
                  <a:schemeClr val="tx2">
                    <a:lumMod val="75000"/>
                  </a:schemeClr>
                </a:solidFill>
              </a:rPr>
              <a:t>청</a:t>
            </a:r>
            <a:endParaRPr lang="en-US" altLang="ko-KR" sz="14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7" name="직사각형 76"/>
          <p:cNvSpPr/>
          <p:nvPr/>
        </p:nvSpPr>
        <p:spPr>
          <a:xfrm>
            <a:off x="7246667" y="5109039"/>
            <a:ext cx="591151" cy="30454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rgbClr val="002060"/>
                </a:solidFill>
              </a:rPr>
              <a:t>허가증</a:t>
            </a:r>
            <a:endParaRPr lang="en-US" altLang="ko-KR" sz="1000" b="1" dirty="0" smtClean="0">
              <a:solidFill>
                <a:srgbClr val="002060"/>
              </a:solidFill>
            </a:endParaRPr>
          </a:p>
          <a:p>
            <a:pPr algn="ctr"/>
            <a:r>
              <a:rPr lang="ko-KR" altLang="en-US" sz="1000" b="1" dirty="0" smtClean="0">
                <a:solidFill>
                  <a:srgbClr val="002060"/>
                </a:solidFill>
              </a:rPr>
              <a:t>발급</a:t>
            </a:r>
            <a:endParaRPr lang="en-US" altLang="ko-KR" sz="1000" b="1" dirty="0" smtClean="0">
              <a:solidFill>
                <a:srgbClr val="002060"/>
              </a:solidFill>
            </a:endParaRPr>
          </a:p>
        </p:txBody>
      </p:sp>
      <p:cxnSp>
        <p:nvCxnSpPr>
          <p:cNvPr id="78" name="직선 화살표 연결선 77"/>
          <p:cNvCxnSpPr/>
          <p:nvPr/>
        </p:nvCxnSpPr>
        <p:spPr>
          <a:xfrm>
            <a:off x="7176198" y="5478208"/>
            <a:ext cx="92229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모서리가 둥근 직사각형 78"/>
          <p:cNvSpPr/>
          <p:nvPr/>
        </p:nvSpPr>
        <p:spPr>
          <a:xfrm>
            <a:off x="8098491" y="4481935"/>
            <a:ext cx="457980" cy="161861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accent4">
                    <a:lumMod val="75000"/>
                  </a:schemeClr>
                </a:solidFill>
              </a:rPr>
              <a:t>민원인</a:t>
            </a:r>
            <a:endParaRPr lang="ko-KR" altLang="en-US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>
          <a:xfrm>
            <a:off x="0" y="2436710"/>
            <a:ext cx="9304460" cy="1143000"/>
          </a:xfrm>
        </p:spPr>
        <p:txBody>
          <a:bodyPr/>
          <a:lstStyle/>
          <a:p>
            <a:r>
              <a:rPr lang="ko-KR" altLang="en-US" sz="3400" dirty="0" smtClean="0"/>
              <a:t>의료기기 </a:t>
            </a:r>
            <a:r>
              <a:rPr lang="ko-KR" altLang="en-US" sz="3400" dirty="0" err="1" smtClean="0"/>
              <a:t>수입업</a:t>
            </a:r>
            <a:r>
              <a:rPr lang="ko-KR" altLang="en-US" sz="3400" dirty="0" smtClean="0"/>
              <a:t> 허가 신청 절차</a:t>
            </a:r>
            <a:endParaRPr lang="ko-KR" altLang="en-US" sz="3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직사각형 115"/>
          <p:cNvSpPr/>
          <p:nvPr/>
        </p:nvSpPr>
        <p:spPr bwMode="auto">
          <a:xfrm>
            <a:off x="144861" y="898943"/>
            <a:ext cx="8854280" cy="5659587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522900" lvl="1" indent="-34290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ko-KR" altLang="en-US" sz="2000" b="1" dirty="0" smtClean="0"/>
              <a:t>바탕화면의 의료기기 민원서식 작성기 실행</a:t>
            </a:r>
            <a:endParaRPr lang="en-US" altLang="ko-KR" sz="2000" b="1" dirty="0" smtClean="0"/>
          </a:p>
          <a:p>
            <a:pPr marL="522900" lvl="1" indent="-34290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en-US" altLang="ko-KR" sz="2000" b="1" dirty="0"/>
              <a:t> </a:t>
            </a:r>
            <a:r>
              <a:rPr lang="en-US" altLang="ko-KR" sz="2000" b="1" dirty="0" smtClean="0"/>
              <a:t>“</a:t>
            </a:r>
            <a:r>
              <a:rPr lang="ko-KR" altLang="en-US" sz="2000" b="1" dirty="0" smtClean="0"/>
              <a:t>신규서식 선택</a:t>
            </a:r>
            <a:r>
              <a:rPr lang="en-US" altLang="ko-KR" sz="2000" b="1" dirty="0" smtClean="0"/>
              <a:t>” </a:t>
            </a:r>
            <a:r>
              <a:rPr lang="ko-KR" altLang="en-US" sz="2000" b="1" dirty="0" smtClean="0"/>
              <a:t>창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생성</a:t>
            </a:r>
            <a:endParaRPr lang="en-US" altLang="ko-KR" sz="2000" b="1" dirty="0" smtClean="0"/>
          </a:p>
          <a:p>
            <a:pPr marL="522900" lvl="1" indent="-34290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ko-KR" altLang="en-US" sz="2000" b="1" dirty="0" smtClean="0"/>
              <a:t>민원분류명 선택</a:t>
            </a:r>
            <a:endParaRPr lang="en-US" altLang="ko-KR" dirty="0" smtClean="0"/>
          </a:p>
          <a:p>
            <a:pPr marL="180000" lvl="1">
              <a:lnSpc>
                <a:spcPct val="150000"/>
              </a:lnSpc>
              <a:defRPr/>
            </a:pPr>
            <a:endParaRPr lang="en-US" altLang="ko-KR" dirty="0"/>
          </a:p>
          <a:p>
            <a:pPr marL="180000" lvl="1">
              <a:lnSpc>
                <a:spcPct val="150000"/>
              </a:lnSpc>
              <a:defRPr/>
            </a:pPr>
            <a:endParaRPr lang="en-US" altLang="ko-KR" dirty="0" smtClean="0"/>
          </a:p>
          <a:p>
            <a:pPr marL="180000" lvl="1">
              <a:lnSpc>
                <a:spcPct val="150000"/>
              </a:lnSpc>
              <a:defRPr/>
            </a:pPr>
            <a:endParaRPr lang="en-US" altLang="ko-KR" dirty="0"/>
          </a:p>
          <a:p>
            <a:pPr marL="180000" lvl="1">
              <a:lnSpc>
                <a:spcPct val="150000"/>
              </a:lnSpc>
              <a:defRPr/>
            </a:pPr>
            <a:endParaRPr lang="en-US" altLang="ko-KR" dirty="0" smtClean="0"/>
          </a:p>
          <a:p>
            <a:pPr marL="180000" lvl="1">
              <a:lnSpc>
                <a:spcPct val="150000"/>
              </a:lnSpc>
              <a:defRPr/>
            </a:pPr>
            <a:endParaRPr lang="ko-KR" altLang="en-US" dirty="0"/>
          </a:p>
          <a:p>
            <a:pPr marL="180000" lvl="1">
              <a:lnSpc>
                <a:spcPct val="150000"/>
              </a:lnSpc>
              <a:defRPr/>
            </a:pPr>
            <a:r>
              <a:rPr lang="en-US" altLang="ko-KR" dirty="0" smtClean="0">
                <a:latin typeface="+mn-ea"/>
              </a:rPr>
              <a:t> </a:t>
            </a:r>
          </a:p>
          <a:p>
            <a:pPr marL="180000" lvl="1">
              <a:lnSpc>
                <a:spcPct val="150000"/>
              </a:lnSpc>
              <a:defRPr/>
            </a:pPr>
            <a:endParaRPr lang="en-US" altLang="ko-KR" dirty="0" smtClean="0">
              <a:latin typeface="+mn-ea"/>
            </a:endParaRPr>
          </a:p>
          <a:p>
            <a:pPr marL="180000" lvl="1">
              <a:lnSpc>
                <a:spcPct val="150000"/>
              </a:lnSpc>
              <a:defRPr/>
            </a:pPr>
            <a:endParaRPr lang="en-US" altLang="ko-KR" dirty="0" smtClean="0">
              <a:latin typeface="+mn-ea"/>
            </a:endParaRPr>
          </a:p>
          <a:p>
            <a:pPr marL="180000" lvl="1">
              <a:lnSpc>
                <a:spcPct val="150000"/>
              </a:lnSpc>
              <a:defRPr/>
            </a:pPr>
            <a:endParaRPr lang="en-US" altLang="ko-KR" dirty="0" smtClean="0">
              <a:latin typeface="+mn-ea"/>
            </a:endParaRPr>
          </a:p>
          <a:p>
            <a:pPr marL="180000" lvl="1">
              <a:lnSpc>
                <a:spcPct val="150000"/>
              </a:lnSpc>
              <a:defRPr/>
            </a:pPr>
            <a:endParaRPr lang="en-US" altLang="ko-KR" dirty="0" smtClean="0">
              <a:latin typeface="+mn-ea"/>
            </a:endParaRPr>
          </a:p>
        </p:txBody>
      </p:sp>
      <p:sp>
        <p:nvSpPr>
          <p:cNvPr id="13" name="제목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 smtClean="0"/>
              <a:t>I.</a:t>
            </a:r>
            <a:r>
              <a:rPr lang="ko-KR" altLang="en-US" sz="2800" dirty="0" smtClean="0"/>
              <a:t> </a:t>
            </a:r>
            <a:r>
              <a:rPr lang="ko-KR" altLang="en-US" sz="2800" dirty="0" err="1" smtClean="0"/>
              <a:t>수입업</a:t>
            </a:r>
            <a:r>
              <a:rPr lang="ko-KR" altLang="en-US" sz="2800" dirty="0" smtClean="0"/>
              <a:t> 허가 신청 의료기기 </a:t>
            </a:r>
            <a:r>
              <a:rPr lang="ko-KR" altLang="en-US" sz="2800" dirty="0" err="1" smtClean="0"/>
              <a:t>전자민원서식기</a:t>
            </a:r>
            <a:r>
              <a:rPr lang="ko-KR" altLang="en-US" sz="2800" dirty="0" smtClean="0"/>
              <a:t> 작성</a:t>
            </a:r>
            <a:endParaRPr lang="ko-KR" altLang="en-US" sz="2800" dirty="0"/>
          </a:p>
        </p:txBody>
      </p:sp>
      <p:sp>
        <p:nvSpPr>
          <p:cNvPr id="16" name="직사각형 15"/>
          <p:cNvSpPr/>
          <p:nvPr/>
        </p:nvSpPr>
        <p:spPr>
          <a:xfrm>
            <a:off x="466656" y="604790"/>
            <a:ext cx="7387534" cy="43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2000" b="1" dirty="0" smtClean="0"/>
              <a:t>1. </a:t>
            </a:r>
            <a:r>
              <a:rPr lang="ko-KR" altLang="en-US" sz="2000" b="1" dirty="0" smtClean="0"/>
              <a:t>민원 선택</a:t>
            </a:r>
            <a:endParaRPr lang="en-US" altLang="ko-KR" sz="2000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846"/>
          <a:stretch>
            <a:fillRect/>
          </a:stretch>
        </p:blipFill>
        <p:spPr bwMode="auto">
          <a:xfrm>
            <a:off x="831830" y="2436710"/>
            <a:ext cx="7133911" cy="38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직사각형 11"/>
          <p:cNvSpPr/>
          <p:nvPr/>
        </p:nvSpPr>
        <p:spPr>
          <a:xfrm>
            <a:off x="2806884" y="3414711"/>
            <a:ext cx="1068620" cy="1526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57150"/>
            <a:ext cx="90678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19050"/>
            <a:ext cx="9134475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직사각형 115"/>
          <p:cNvSpPr/>
          <p:nvPr/>
        </p:nvSpPr>
        <p:spPr bwMode="auto">
          <a:xfrm>
            <a:off x="144860" y="1051602"/>
            <a:ext cx="8854280" cy="5659588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ko-KR" altLang="en-US" sz="2000" b="1" dirty="0" smtClean="0"/>
              <a:t> 품질책임자의 성명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생년월일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자격구분을 기재</a:t>
            </a:r>
            <a:endParaRPr lang="en-US" altLang="ko-KR" sz="20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/>
          </a:p>
        </p:txBody>
      </p:sp>
      <p:sp>
        <p:nvSpPr>
          <p:cNvPr id="13" name="제목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 smtClean="0"/>
              <a:t>I.</a:t>
            </a:r>
            <a:r>
              <a:rPr lang="ko-KR" altLang="en-US" sz="2800" dirty="0" smtClean="0"/>
              <a:t> </a:t>
            </a:r>
            <a:r>
              <a:rPr lang="ko-KR" altLang="en-US" sz="2800" dirty="0" err="1" smtClean="0"/>
              <a:t>수입업</a:t>
            </a:r>
            <a:r>
              <a:rPr lang="ko-KR" altLang="en-US" sz="2800" dirty="0" smtClean="0"/>
              <a:t> 허가 신청 의료기기 </a:t>
            </a:r>
            <a:r>
              <a:rPr lang="ko-KR" altLang="en-US" sz="2800" dirty="0" err="1" smtClean="0"/>
              <a:t>전자민원서식기</a:t>
            </a:r>
            <a:r>
              <a:rPr lang="ko-KR" altLang="en-US" sz="2800" dirty="0" smtClean="0"/>
              <a:t> </a:t>
            </a:r>
            <a:r>
              <a:rPr lang="ko-KR" altLang="en-US" sz="2800" dirty="0"/>
              <a:t>작성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466656" y="783430"/>
            <a:ext cx="7387534" cy="43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2000" b="1" dirty="0" smtClean="0"/>
              <a:t>4. </a:t>
            </a:r>
            <a:r>
              <a:rPr lang="ko-KR" altLang="en-US" sz="2000" b="1" dirty="0" smtClean="0"/>
              <a:t>품질책임자</a:t>
            </a:r>
            <a:endParaRPr lang="en-US" altLang="ko-KR" sz="2000" b="1" dirty="0"/>
          </a:p>
        </p:txBody>
      </p:sp>
      <p:sp>
        <p:nvSpPr>
          <p:cNvPr id="10" name="직사각형 9"/>
          <p:cNvSpPr/>
          <p:nvPr/>
        </p:nvSpPr>
        <p:spPr>
          <a:xfrm>
            <a:off x="1219200" y="2286000"/>
            <a:ext cx="6934200" cy="1905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1371600" y="2438400"/>
          <a:ext cx="6629400" cy="1600200"/>
        </p:xfrm>
        <a:graphic>
          <a:graphicData uri="http://schemas.openxmlformats.org/drawingml/2006/table">
            <a:tbl>
              <a:tblPr/>
              <a:tblGrid>
                <a:gridCol w="826898"/>
                <a:gridCol w="2666779"/>
                <a:gridCol w="3135723"/>
              </a:tblGrid>
              <a:tr h="80010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dirty="0">
                          <a:solidFill>
                            <a:srgbClr val="000000"/>
                          </a:solidFill>
                          <a:latin typeface="돋움"/>
                        </a:rPr>
                        <a:t>품질책임자</a:t>
                      </a:r>
                      <a:endParaRPr lang="ko-KR" altLang="en-US" sz="10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35924" marR="35924" marT="35924" marB="35924" anchor="ctr">
                    <a:lnL>
                      <a:noFill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dirty="0">
                          <a:solidFill>
                            <a:srgbClr val="000000"/>
                          </a:solidFill>
                          <a:latin typeface="돋움"/>
                        </a:rPr>
                        <a:t>성명</a:t>
                      </a:r>
                      <a:endParaRPr lang="ko-KR" altLang="en-US" sz="10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35924" marR="35924" marT="35924" marB="35924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dirty="0">
                          <a:solidFill>
                            <a:srgbClr val="000000"/>
                          </a:solidFill>
                          <a:latin typeface="돋움"/>
                        </a:rPr>
                        <a:t>생년월일</a:t>
                      </a:r>
                      <a:endParaRPr lang="ko-KR" altLang="en-US" sz="10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35924" marR="35924" marT="35924" marB="35924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1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dirty="0">
                          <a:solidFill>
                            <a:srgbClr val="000000"/>
                          </a:solidFill>
                          <a:latin typeface="돋움"/>
                        </a:rPr>
                        <a:t>자격 구분 □ </a:t>
                      </a:r>
                      <a:r>
                        <a:rPr lang="ko-KR" altLang="en-US" sz="1000" b="1" dirty="0" err="1">
                          <a:solidFill>
                            <a:srgbClr val="000000"/>
                          </a:solidFill>
                          <a:latin typeface="돋움"/>
                        </a:rPr>
                        <a:t>면허ㆍ자격</a:t>
                      </a:r>
                      <a:r>
                        <a:rPr lang="ko-KR" altLang="en-US" sz="1000" b="1" dirty="0">
                          <a:solidFill>
                            <a:srgbClr val="000000"/>
                          </a:solidFill>
                          <a:latin typeface="돋움"/>
                        </a:rPr>
                        <a:t> □ </a:t>
                      </a:r>
                      <a:r>
                        <a:rPr lang="ko-KR" altLang="en-US" sz="1000" b="1" dirty="0" err="1">
                          <a:solidFill>
                            <a:srgbClr val="000000"/>
                          </a:solidFill>
                          <a:latin typeface="돋움"/>
                        </a:rPr>
                        <a:t>학위ㆍ학력</a:t>
                      </a:r>
                      <a:r>
                        <a:rPr lang="ko-KR" altLang="en-US" sz="1000" b="1" dirty="0">
                          <a:solidFill>
                            <a:srgbClr val="000000"/>
                          </a:solidFill>
                          <a:latin typeface="돋움"/>
                        </a:rPr>
                        <a:t> □ 경력</a:t>
                      </a:r>
                      <a:endParaRPr lang="ko-KR" altLang="en-US" sz="10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35924" marR="35924" marT="35924" marB="35924" anchor="ctr">
                    <a:lnL w="3556" cap="flat" cmpd="sng" algn="ctr">
                      <a:solidFill>
                        <a:srgbClr val="5D5D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9322812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직사각형 115"/>
          <p:cNvSpPr/>
          <p:nvPr/>
        </p:nvSpPr>
        <p:spPr bwMode="auto">
          <a:xfrm>
            <a:off x="144861" y="1051602"/>
            <a:ext cx="8854280" cy="5201608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ko-KR" altLang="en-US" sz="2000" b="1" dirty="0"/>
              <a:t> </a:t>
            </a:r>
            <a:r>
              <a:rPr lang="ko-KR" altLang="en-US" sz="2000" b="1" dirty="0" smtClean="0"/>
              <a:t>면허</a:t>
            </a:r>
            <a:r>
              <a:rPr lang="en-US" altLang="ko-KR" sz="2000" b="1" dirty="0" smtClean="0">
                <a:latin typeface="Aharoni"/>
                <a:cs typeface="Aharoni"/>
              </a:rPr>
              <a:t>·</a:t>
            </a:r>
            <a:r>
              <a:rPr lang="ko-KR" altLang="en-US" sz="2000" b="1" dirty="0" smtClean="0">
                <a:latin typeface="Aharoni"/>
                <a:cs typeface="Aharoni"/>
              </a:rPr>
              <a:t>자격증</a:t>
            </a:r>
            <a:endParaRPr lang="en-US" altLang="ko-KR" sz="2000" b="1" dirty="0" smtClean="0">
              <a:latin typeface="Aharoni"/>
              <a:cs typeface="Aharoni"/>
            </a:endParaRPr>
          </a:p>
          <a:p>
            <a:pPr marL="285750" indent="-285750">
              <a:lnSpc>
                <a:spcPct val="150000"/>
              </a:lnSpc>
            </a:pPr>
            <a:r>
              <a:rPr lang="en-US" altLang="ko-KR" sz="1700" b="1" dirty="0" smtClean="0">
                <a:latin typeface="Aharoni"/>
                <a:cs typeface="Aharoni"/>
              </a:rPr>
              <a:t>  </a:t>
            </a:r>
            <a:r>
              <a:rPr lang="en-US" altLang="ko-KR" sz="1700" b="1" dirty="0" smtClean="0">
                <a:latin typeface="+mn-ea"/>
                <a:cs typeface="Aharoni"/>
              </a:rPr>
              <a:t>- </a:t>
            </a:r>
            <a:r>
              <a:rPr lang="ko-KR" altLang="en-US" sz="1700" dirty="0" smtClean="0">
                <a:latin typeface="+mn-ea"/>
              </a:rPr>
              <a:t>안경사</a:t>
            </a:r>
            <a:r>
              <a:rPr lang="en-US" altLang="ko-KR" sz="1700" dirty="0" smtClean="0">
                <a:latin typeface="+mn-ea"/>
              </a:rPr>
              <a:t>, </a:t>
            </a:r>
            <a:r>
              <a:rPr lang="ko-KR" altLang="en-US" sz="1700" dirty="0" err="1" smtClean="0">
                <a:latin typeface="+mn-ea"/>
              </a:rPr>
              <a:t>치과기공사</a:t>
            </a:r>
            <a:r>
              <a:rPr lang="en-US" altLang="ko-KR" sz="1700" dirty="0" smtClean="0">
                <a:latin typeface="+mn-ea"/>
              </a:rPr>
              <a:t>, </a:t>
            </a:r>
            <a:r>
              <a:rPr lang="ko-KR" altLang="en-US" sz="1700" dirty="0" err="1" smtClean="0">
                <a:latin typeface="+mn-ea"/>
              </a:rPr>
              <a:t>치과위생사</a:t>
            </a:r>
            <a:r>
              <a:rPr lang="en-US" altLang="ko-KR" sz="1700" dirty="0" smtClean="0">
                <a:latin typeface="+mn-ea"/>
              </a:rPr>
              <a:t>, </a:t>
            </a:r>
            <a:r>
              <a:rPr lang="ko-KR" altLang="en-US" sz="1700" dirty="0" smtClean="0">
                <a:latin typeface="+mn-ea"/>
              </a:rPr>
              <a:t>방사선사</a:t>
            </a:r>
            <a:r>
              <a:rPr lang="en-US" altLang="ko-KR" sz="1700" dirty="0" smtClean="0">
                <a:latin typeface="+mn-ea"/>
              </a:rPr>
              <a:t>, </a:t>
            </a:r>
            <a:r>
              <a:rPr lang="ko-KR" altLang="en-US" sz="1700" dirty="0" err="1" smtClean="0">
                <a:latin typeface="+mn-ea"/>
              </a:rPr>
              <a:t>임상병리사</a:t>
            </a:r>
            <a:r>
              <a:rPr lang="en-US" altLang="ko-KR" sz="1700" dirty="0" smtClean="0">
                <a:latin typeface="+mn-ea"/>
              </a:rPr>
              <a:t>, </a:t>
            </a:r>
            <a:r>
              <a:rPr lang="ko-KR" altLang="en-US" sz="1700" dirty="0" err="1" smtClean="0">
                <a:latin typeface="+mn-ea"/>
              </a:rPr>
              <a:t>의공기사</a:t>
            </a:r>
            <a:r>
              <a:rPr lang="en-US" altLang="ko-KR" sz="1700" dirty="0" smtClean="0">
                <a:latin typeface="+mn-ea"/>
              </a:rPr>
              <a:t>, </a:t>
            </a:r>
            <a:r>
              <a:rPr lang="ko-KR" altLang="en-US" sz="1700" dirty="0" smtClean="0">
                <a:latin typeface="+mn-ea"/>
              </a:rPr>
              <a:t>품질경영기사 등</a:t>
            </a:r>
          </a:p>
          <a:p>
            <a:pPr marL="285750" indent="-285750">
              <a:lnSpc>
                <a:spcPct val="150000"/>
              </a:lnSpc>
            </a:pPr>
            <a:endParaRPr lang="en-US" altLang="ko-KR" sz="1100" b="1" dirty="0" smtClean="0">
              <a:latin typeface="Aharoni"/>
              <a:cs typeface="Aharoni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졸업증명서 및 경력증명서</a:t>
            </a:r>
            <a:endParaRPr lang="en-US" altLang="ko-KR" sz="2000" b="1" dirty="0" smtClean="0"/>
          </a:p>
          <a:p>
            <a:r>
              <a:rPr lang="en-US" altLang="ko-KR" sz="1700" dirty="0" smtClean="0"/>
              <a:t>  </a:t>
            </a:r>
            <a:r>
              <a:rPr lang="en-US" altLang="ko-KR" sz="1700" dirty="0" smtClean="0">
                <a:latin typeface="+mn-ea"/>
              </a:rPr>
              <a:t>- </a:t>
            </a:r>
            <a:r>
              <a:rPr lang="ko-KR" altLang="en-US" sz="1700" dirty="0" smtClean="0">
                <a:latin typeface="+mn-ea"/>
              </a:rPr>
              <a:t>의학</a:t>
            </a:r>
            <a:r>
              <a:rPr lang="en-US" altLang="ko-KR" sz="1700" dirty="0" smtClean="0">
                <a:latin typeface="+mn-ea"/>
              </a:rPr>
              <a:t>, </a:t>
            </a:r>
            <a:r>
              <a:rPr lang="ko-KR" altLang="en-US" sz="1700" dirty="0" err="1" smtClean="0">
                <a:latin typeface="+mn-ea"/>
              </a:rPr>
              <a:t>치학</a:t>
            </a:r>
            <a:r>
              <a:rPr lang="en-US" altLang="ko-KR" sz="1700" dirty="0" smtClean="0">
                <a:latin typeface="+mn-ea"/>
              </a:rPr>
              <a:t>, </a:t>
            </a:r>
            <a:r>
              <a:rPr lang="ko-KR" altLang="en-US" sz="1700" dirty="0" smtClean="0">
                <a:latin typeface="+mn-ea"/>
              </a:rPr>
              <a:t>약학</a:t>
            </a:r>
            <a:r>
              <a:rPr lang="en-US" altLang="ko-KR" sz="1700" dirty="0" smtClean="0">
                <a:latin typeface="+mn-ea"/>
              </a:rPr>
              <a:t>, </a:t>
            </a:r>
            <a:r>
              <a:rPr lang="ko-KR" altLang="en-US" sz="1700" dirty="0" smtClean="0">
                <a:latin typeface="+mn-ea"/>
              </a:rPr>
              <a:t>한의학</a:t>
            </a:r>
            <a:r>
              <a:rPr lang="en-US" altLang="ko-KR" sz="1700" dirty="0" smtClean="0">
                <a:latin typeface="+mn-ea"/>
              </a:rPr>
              <a:t>, </a:t>
            </a:r>
            <a:r>
              <a:rPr lang="ko-KR" altLang="en-US" sz="1700" dirty="0" smtClean="0">
                <a:latin typeface="+mn-ea"/>
              </a:rPr>
              <a:t>간호학</a:t>
            </a:r>
            <a:r>
              <a:rPr lang="en-US" altLang="ko-KR" sz="1700" dirty="0" smtClean="0">
                <a:latin typeface="+mn-ea"/>
              </a:rPr>
              <a:t>, </a:t>
            </a:r>
            <a:r>
              <a:rPr lang="ko-KR" altLang="en-US" sz="1700" dirty="0" smtClean="0">
                <a:latin typeface="+mn-ea"/>
              </a:rPr>
              <a:t>이학</a:t>
            </a:r>
            <a:r>
              <a:rPr lang="en-US" altLang="ko-KR" sz="1700" dirty="0" smtClean="0">
                <a:latin typeface="+mn-ea"/>
              </a:rPr>
              <a:t>, </a:t>
            </a:r>
            <a:r>
              <a:rPr lang="ko-KR" altLang="en-US" sz="1700" dirty="0" smtClean="0">
                <a:latin typeface="+mn-ea"/>
              </a:rPr>
              <a:t>공학 등 </a:t>
            </a:r>
            <a:r>
              <a:rPr lang="en-US" altLang="ko-KR" sz="1700" dirty="0" smtClean="0">
                <a:latin typeface="+mn-ea"/>
              </a:rPr>
              <a:t>4</a:t>
            </a:r>
            <a:r>
              <a:rPr lang="ko-KR" altLang="en-US" sz="1700" dirty="0" smtClean="0">
                <a:latin typeface="+mn-ea"/>
              </a:rPr>
              <a:t>년제 대학졸업자인 경우 졸업증명서</a:t>
            </a:r>
            <a:r>
              <a:rPr lang="en-US" altLang="ko-KR" sz="1700" dirty="0" smtClean="0">
                <a:latin typeface="+mn-ea"/>
              </a:rPr>
              <a:t>, </a:t>
            </a:r>
          </a:p>
          <a:p>
            <a:r>
              <a:rPr lang="en-US" altLang="ko-KR" sz="1700" dirty="0" smtClean="0">
                <a:latin typeface="+mn-ea"/>
              </a:rPr>
              <a:t>    </a:t>
            </a:r>
            <a:r>
              <a:rPr lang="ko-KR" altLang="en-US" sz="1700" dirty="0" smtClean="0">
                <a:latin typeface="+mn-ea"/>
              </a:rPr>
              <a:t>이공계열의 </a:t>
            </a:r>
            <a:r>
              <a:rPr lang="ko-KR" altLang="en-US" sz="1700" dirty="0" err="1" smtClean="0">
                <a:latin typeface="+mn-ea"/>
              </a:rPr>
              <a:t>석사학위증</a:t>
            </a:r>
            <a:r>
              <a:rPr lang="ko-KR" altLang="en-US" sz="1700" dirty="0" smtClean="0">
                <a:latin typeface="+mn-ea"/>
              </a:rPr>
              <a:t> 이상</a:t>
            </a:r>
          </a:p>
          <a:p>
            <a:r>
              <a:rPr lang="en-US" altLang="ko-KR" sz="1700" dirty="0" smtClean="0">
                <a:latin typeface="+mn-ea"/>
              </a:rPr>
              <a:t>  - </a:t>
            </a:r>
            <a:r>
              <a:rPr lang="ko-KR" altLang="en-US" sz="1700" dirty="0" smtClean="0">
                <a:latin typeface="+mn-ea"/>
              </a:rPr>
              <a:t>의학</a:t>
            </a:r>
            <a:r>
              <a:rPr lang="en-US" altLang="ko-KR" sz="1700" dirty="0" smtClean="0">
                <a:latin typeface="+mn-ea"/>
              </a:rPr>
              <a:t>, </a:t>
            </a:r>
            <a:r>
              <a:rPr lang="ko-KR" altLang="en-US" sz="1700" dirty="0" err="1" smtClean="0">
                <a:latin typeface="+mn-ea"/>
              </a:rPr>
              <a:t>치학</a:t>
            </a:r>
            <a:r>
              <a:rPr lang="en-US" altLang="ko-KR" sz="1700" dirty="0" smtClean="0">
                <a:latin typeface="+mn-ea"/>
              </a:rPr>
              <a:t>, </a:t>
            </a:r>
            <a:r>
              <a:rPr lang="ko-KR" altLang="en-US" sz="1700" dirty="0" smtClean="0">
                <a:latin typeface="+mn-ea"/>
              </a:rPr>
              <a:t>약학</a:t>
            </a:r>
            <a:r>
              <a:rPr lang="en-US" altLang="ko-KR" sz="1700" dirty="0" smtClean="0">
                <a:latin typeface="+mn-ea"/>
              </a:rPr>
              <a:t>, </a:t>
            </a:r>
            <a:r>
              <a:rPr lang="ko-KR" altLang="en-US" sz="1700" dirty="0" smtClean="0">
                <a:latin typeface="+mn-ea"/>
              </a:rPr>
              <a:t>한의학</a:t>
            </a:r>
            <a:r>
              <a:rPr lang="en-US" altLang="ko-KR" sz="1700" dirty="0" smtClean="0">
                <a:latin typeface="+mn-ea"/>
              </a:rPr>
              <a:t>, </a:t>
            </a:r>
            <a:r>
              <a:rPr lang="ko-KR" altLang="en-US" sz="1700" dirty="0" smtClean="0">
                <a:latin typeface="+mn-ea"/>
              </a:rPr>
              <a:t>간호학</a:t>
            </a:r>
            <a:r>
              <a:rPr lang="en-US" altLang="ko-KR" sz="1700" dirty="0" smtClean="0">
                <a:latin typeface="+mn-ea"/>
              </a:rPr>
              <a:t>, </a:t>
            </a:r>
            <a:r>
              <a:rPr lang="ko-KR" altLang="en-US" sz="1700" dirty="0" smtClean="0">
                <a:latin typeface="+mn-ea"/>
              </a:rPr>
              <a:t>이학</a:t>
            </a:r>
            <a:r>
              <a:rPr lang="en-US" altLang="ko-KR" sz="1700" dirty="0" smtClean="0">
                <a:latin typeface="+mn-ea"/>
              </a:rPr>
              <a:t>, </a:t>
            </a:r>
            <a:r>
              <a:rPr lang="ko-KR" altLang="en-US" sz="1700" dirty="0" smtClean="0">
                <a:latin typeface="+mn-ea"/>
              </a:rPr>
              <a:t>공학이 아닌 </a:t>
            </a:r>
            <a:r>
              <a:rPr lang="en-US" altLang="ko-KR" sz="1700" dirty="0" smtClean="0">
                <a:latin typeface="+mn-ea"/>
              </a:rPr>
              <a:t>4</a:t>
            </a:r>
            <a:r>
              <a:rPr lang="ko-KR" altLang="en-US" sz="1700" dirty="0" smtClean="0">
                <a:latin typeface="+mn-ea"/>
              </a:rPr>
              <a:t>년제 대학졸업자인 경우 졸업</a:t>
            </a:r>
            <a:endParaRPr lang="en-US" altLang="ko-KR" sz="1700" dirty="0" smtClean="0">
              <a:latin typeface="+mn-ea"/>
            </a:endParaRPr>
          </a:p>
          <a:p>
            <a:r>
              <a:rPr lang="en-US" altLang="ko-KR" sz="1700" dirty="0" smtClean="0">
                <a:latin typeface="+mn-ea"/>
              </a:rPr>
              <a:t>    </a:t>
            </a:r>
            <a:r>
              <a:rPr lang="ko-KR" altLang="en-US" sz="1700" dirty="0" smtClean="0">
                <a:latin typeface="+mn-ea"/>
              </a:rPr>
              <a:t>증명서 및 의료기기제조</a:t>
            </a:r>
            <a:r>
              <a:rPr lang="en-US" altLang="ko-KR" sz="1700" dirty="0" smtClean="0">
                <a:latin typeface="+mn-ea"/>
              </a:rPr>
              <a:t>·</a:t>
            </a:r>
            <a:r>
              <a:rPr lang="ko-KR" altLang="en-US" sz="1700" dirty="0" smtClean="0">
                <a:latin typeface="+mn-ea"/>
              </a:rPr>
              <a:t>수입업체에서의 </a:t>
            </a:r>
            <a:r>
              <a:rPr lang="en-US" altLang="ko-KR" sz="1700" dirty="0" smtClean="0">
                <a:latin typeface="+mn-ea"/>
              </a:rPr>
              <a:t>2</a:t>
            </a:r>
            <a:r>
              <a:rPr lang="ko-KR" altLang="en-US" sz="1700" dirty="0" smtClean="0">
                <a:latin typeface="+mn-ea"/>
              </a:rPr>
              <a:t>년 이상 품질관리업무 경력증명서</a:t>
            </a:r>
          </a:p>
          <a:p>
            <a:r>
              <a:rPr lang="en-US" altLang="ko-KR" sz="1700" dirty="0" smtClean="0">
                <a:latin typeface="+mn-ea"/>
              </a:rPr>
              <a:t>  - </a:t>
            </a:r>
            <a:r>
              <a:rPr lang="ko-KR" altLang="en-US" sz="1700" dirty="0" smtClean="0">
                <a:latin typeface="+mn-ea"/>
              </a:rPr>
              <a:t>의료기기분야의 전문대 졸업자인 경우 졸업증명서 및 의료기기제조</a:t>
            </a:r>
            <a:r>
              <a:rPr lang="en-US" altLang="ko-KR" sz="1700" dirty="0" smtClean="0">
                <a:latin typeface="+mn-ea"/>
              </a:rPr>
              <a:t>·</a:t>
            </a:r>
            <a:r>
              <a:rPr lang="ko-KR" altLang="en-US" sz="1700" dirty="0" smtClean="0">
                <a:latin typeface="+mn-ea"/>
              </a:rPr>
              <a:t>수입업체에서의 </a:t>
            </a:r>
            <a:endParaRPr lang="en-US" altLang="ko-KR" sz="1700" dirty="0" smtClean="0">
              <a:latin typeface="+mn-ea"/>
            </a:endParaRPr>
          </a:p>
          <a:p>
            <a:r>
              <a:rPr lang="en-US" altLang="ko-KR" sz="1700" dirty="0" smtClean="0">
                <a:latin typeface="+mn-ea"/>
              </a:rPr>
              <a:t>    2</a:t>
            </a:r>
            <a:r>
              <a:rPr lang="ko-KR" altLang="en-US" sz="1700" dirty="0" smtClean="0">
                <a:latin typeface="+mn-ea"/>
              </a:rPr>
              <a:t>년 이상 품질관리업무 경력증명서</a:t>
            </a:r>
          </a:p>
          <a:p>
            <a:r>
              <a:rPr lang="en-US" altLang="ko-KR" sz="1700" dirty="0" smtClean="0">
                <a:latin typeface="+mn-ea"/>
              </a:rPr>
              <a:t>  - </a:t>
            </a:r>
            <a:r>
              <a:rPr lang="ko-KR" altLang="en-US" sz="1700" dirty="0" smtClean="0">
                <a:latin typeface="+mn-ea"/>
              </a:rPr>
              <a:t>의료기기분야가 아닌 전문대 졸업자인 경우 졸업증명서 및 의료기기제조</a:t>
            </a:r>
            <a:r>
              <a:rPr lang="en-US" altLang="ko-KR" sz="1700" dirty="0" smtClean="0">
                <a:latin typeface="+mn-ea"/>
              </a:rPr>
              <a:t>·</a:t>
            </a:r>
            <a:r>
              <a:rPr lang="ko-KR" altLang="en-US" sz="1700" dirty="0" smtClean="0">
                <a:latin typeface="+mn-ea"/>
              </a:rPr>
              <a:t>수입업체에서   </a:t>
            </a:r>
            <a:endParaRPr lang="en-US" altLang="ko-KR" sz="1700" dirty="0" smtClean="0">
              <a:latin typeface="+mn-ea"/>
            </a:endParaRPr>
          </a:p>
          <a:p>
            <a:r>
              <a:rPr lang="en-US" altLang="ko-KR" sz="1700" dirty="0" smtClean="0">
                <a:latin typeface="+mn-ea"/>
              </a:rPr>
              <a:t>   </a:t>
            </a:r>
            <a:r>
              <a:rPr lang="ko-KR" altLang="en-US" sz="1700" dirty="0" smtClean="0">
                <a:latin typeface="+mn-ea"/>
              </a:rPr>
              <a:t> </a:t>
            </a:r>
            <a:r>
              <a:rPr lang="en-US" altLang="ko-KR" sz="1700" dirty="0" smtClean="0">
                <a:latin typeface="+mn-ea"/>
              </a:rPr>
              <a:t>4</a:t>
            </a:r>
            <a:r>
              <a:rPr lang="ko-KR" altLang="en-US" sz="1700" dirty="0" smtClean="0">
                <a:latin typeface="+mn-ea"/>
              </a:rPr>
              <a:t>년 이상 품질관리업무 경력증명서</a:t>
            </a:r>
          </a:p>
          <a:p>
            <a:r>
              <a:rPr lang="en-US" altLang="ko-KR" sz="1700" dirty="0" smtClean="0">
                <a:latin typeface="+mn-ea"/>
              </a:rPr>
              <a:t>  - </a:t>
            </a:r>
            <a:r>
              <a:rPr lang="ko-KR" altLang="en-US" sz="1700" dirty="0" err="1" smtClean="0">
                <a:latin typeface="+mn-ea"/>
              </a:rPr>
              <a:t>마이스터고</a:t>
            </a:r>
            <a:r>
              <a:rPr lang="en-US" altLang="ko-KR" sz="1700" dirty="0" smtClean="0">
                <a:latin typeface="+mn-ea"/>
              </a:rPr>
              <a:t>(</a:t>
            </a:r>
            <a:r>
              <a:rPr lang="ko-KR" altLang="en-US" sz="1700" dirty="0" smtClean="0">
                <a:latin typeface="+mn-ea"/>
              </a:rPr>
              <a:t>의료기기분야의 산업수요 맞춤형 고등학교</a:t>
            </a:r>
            <a:r>
              <a:rPr lang="en-US" altLang="ko-KR" sz="1700" dirty="0" smtClean="0">
                <a:latin typeface="+mn-ea"/>
              </a:rPr>
              <a:t>) </a:t>
            </a:r>
            <a:r>
              <a:rPr lang="ko-KR" altLang="en-US" sz="1700" dirty="0" smtClean="0">
                <a:latin typeface="+mn-ea"/>
              </a:rPr>
              <a:t>졸업자인 경우 졸업증명서 및 </a:t>
            </a:r>
            <a:endParaRPr lang="en-US" altLang="ko-KR" sz="1700" dirty="0" smtClean="0">
              <a:latin typeface="+mn-ea"/>
            </a:endParaRPr>
          </a:p>
          <a:p>
            <a:r>
              <a:rPr lang="en-US" altLang="ko-KR" sz="1700" dirty="0" smtClean="0">
                <a:latin typeface="+mn-ea"/>
              </a:rPr>
              <a:t>    </a:t>
            </a:r>
            <a:r>
              <a:rPr lang="ko-KR" altLang="en-US" sz="1700" dirty="0" smtClean="0">
                <a:latin typeface="+mn-ea"/>
              </a:rPr>
              <a:t>의료기기제조</a:t>
            </a:r>
            <a:r>
              <a:rPr lang="en-US" altLang="ko-KR" sz="1700" dirty="0" smtClean="0">
                <a:latin typeface="+mn-ea"/>
              </a:rPr>
              <a:t>·</a:t>
            </a:r>
            <a:r>
              <a:rPr lang="ko-KR" altLang="en-US" sz="1700" dirty="0" smtClean="0">
                <a:latin typeface="+mn-ea"/>
              </a:rPr>
              <a:t>수입업체에서의 </a:t>
            </a:r>
            <a:r>
              <a:rPr lang="en-US" altLang="ko-KR" sz="1700" dirty="0" smtClean="0">
                <a:latin typeface="+mn-ea"/>
              </a:rPr>
              <a:t>4</a:t>
            </a:r>
            <a:r>
              <a:rPr lang="ko-KR" altLang="en-US" sz="1700" dirty="0" smtClean="0">
                <a:latin typeface="+mn-ea"/>
              </a:rPr>
              <a:t>년 이상 품질관리업무 경력증명서 </a:t>
            </a:r>
          </a:p>
          <a:p>
            <a:r>
              <a:rPr lang="en-US" altLang="ko-KR" sz="1700" dirty="0" smtClean="0">
                <a:latin typeface="+mn-ea"/>
              </a:rPr>
              <a:t>  - </a:t>
            </a:r>
            <a:r>
              <a:rPr lang="ko-KR" altLang="en-US" sz="1700" dirty="0" smtClean="0">
                <a:latin typeface="+mn-ea"/>
              </a:rPr>
              <a:t>고등학교 졸업자인 경우 졸업증명서 및 의료기기제조</a:t>
            </a:r>
            <a:r>
              <a:rPr lang="en-US" altLang="ko-KR" sz="1700" dirty="0" smtClean="0">
                <a:latin typeface="+mn-ea"/>
              </a:rPr>
              <a:t>·</a:t>
            </a:r>
            <a:r>
              <a:rPr lang="ko-KR" altLang="en-US" sz="1700" dirty="0" smtClean="0">
                <a:latin typeface="+mn-ea"/>
              </a:rPr>
              <a:t>수입업체에서의 </a:t>
            </a:r>
            <a:r>
              <a:rPr lang="en-US" altLang="ko-KR" sz="1700" dirty="0" smtClean="0">
                <a:latin typeface="+mn-ea"/>
              </a:rPr>
              <a:t>6</a:t>
            </a:r>
            <a:r>
              <a:rPr lang="ko-KR" altLang="en-US" sz="1700" dirty="0" smtClean="0">
                <a:latin typeface="+mn-ea"/>
              </a:rPr>
              <a:t>년 이상 품질</a:t>
            </a:r>
            <a:endParaRPr lang="en-US" altLang="ko-KR" sz="1700" dirty="0" smtClean="0">
              <a:latin typeface="+mn-ea"/>
            </a:endParaRPr>
          </a:p>
          <a:p>
            <a:r>
              <a:rPr lang="en-US" altLang="ko-KR" sz="1700" dirty="0" smtClean="0">
                <a:latin typeface="+mn-ea"/>
              </a:rPr>
              <a:t>    </a:t>
            </a:r>
            <a:r>
              <a:rPr lang="ko-KR" altLang="en-US" sz="1700" dirty="0" smtClean="0">
                <a:latin typeface="+mn-ea"/>
              </a:rPr>
              <a:t>관리업무 경력증명서</a:t>
            </a:r>
            <a:endParaRPr lang="ko-KR" altLang="en-US" sz="1700" dirty="0">
              <a:latin typeface="+mn-ea"/>
            </a:endParaRPr>
          </a:p>
        </p:txBody>
      </p:sp>
      <p:sp>
        <p:nvSpPr>
          <p:cNvPr id="13" name="제목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400" dirty="0" smtClean="0"/>
              <a:t>참고 </a:t>
            </a:r>
            <a:r>
              <a:rPr lang="en-US" altLang="ko-KR" sz="2400" dirty="0" smtClean="0"/>
              <a:t>: </a:t>
            </a:r>
            <a:r>
              <a:rPr lang="ko-KR" altLang="en-US" sz="2400" dirty="0" smtClean="0"/>
              <a:t>품질책임자 관련 자격요건</a:t>
            </a:r>
            <a:endParaRPr lang="ko-KR" altLang="en-US" sz="2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직사각형 115"/>
          <p:cNvSpPr/>
          <p:nvPr/>
        </p:nvSpPr>
        <p:spPr bwMode="auto">
          <a:xfrm>
            <a:off x="133214" y="964921"/>
            <a:ext cx="8854280" cy="5659588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ko-KR" sz="2400" b="1" dirty="0" smtClean="0"/>
              <a:t> </a:t>
            </a:r>
            <a:r>
              <a:rPr lang="en-US" altLang="ko-KR" sz="2000" b="1" dirty="0" smtClean="0"/>
              <a:t>“</a:t>
            </a:r>
            <a:r>
              <a:rPr lang="ko-KR" altLang="en-US" sz="2000" b="1" dirty="0" smtClean="0"/>
              <a:t>저장하기</a:t>
            </a:r>
            <a:r>
              <a:rPr lang="en-US" altLang="ko-KR" sz="2000" b="1" dirty="0" smtClean="0"/>
              <a:t>”</a:t>
            </a:r>
            <a:r>
              <a:rPr lang="ko-KR" altLang="en-US" sz="2000" b="1" dirty="0" smtClean="0"/>
              <a:t>를 클릭</a:t>
            </a:r>
            <a:r>
              <a:rPr lang="en-US" altLang="ko-KR" sz="2000" b="1" dirty="0" smtClean="0"/>
              <a:t>(</a:t>
            </a:r>
            <a:r>
              <a:rPr lang="ko-KR" altLang="en-US" sz="2000" b="1" dirty="0" err="1" smtClean="0"/>
              <a:t>확장자</a:t>
            </a:r>
            <a:r>
              <a:rPr lang="en-US" altLang="ko-KR" sz="2000" b="1" dirty="0"/>
              <a:t> </a:t>
            </a:r>
            <a:r>
              <a:rPr lang="en-US" altLang="ko-KR" sz="2000" b="1" dirty="0" err="1" smtClean="0"/>
              <a:t>flz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파일 생성</a:t>
            </a:r>
            <a:r>
              <a:rPr lang="en-US" altLang="ko-KR" sz="2000" b="1" dirty="0" smtClean="0"/>
              <a:t>)</a:t>
            </a:r>
            <a:endParaRPr lang="en-US" altLang="ko-KR" sz="24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/>
          </a:p>
          <a:p>
            <a:pPr>
              <a:lnSpc>
                <a:spcPct val="150000"/>
              </a:lnSpc>
            </a:pPr>
            <a:endParaRPr lang="en-US" altLang="ko-KR" sz="2400" b="1" dirty="0"/>
          </a:p>
          <a:p>
            <a:pPr>
              <a:lnSpc>
                <a:spcPct val="150000"/>
              </a:lnSpc>
            </a:pPr>
            <a:endParaRPr lang="en-US" altLang="ko-KR" sz="2400" b="1" dirty="0" smtClean="0"/>
          </a:p>
          <a:p>
            <a:pPr>
              <a:lnSpc>
                <a:spcPct val="150000"/>
              </a:lnSpc>
            </a:pPr>
            <a:endParaRPr lang="en-US" altLang="ko-KR" sz="24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/>
          </a:p>
        </p:txBody>
      </p:sp>
      <p:sp>
        <p:nvSpPr>
          <p:cNvPr id="13" name="제목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200" dirty="0" smtClean="0"/>
              <a:t>I.</a:t>
            </a:r>
            <a:r>
              <a:rPr lang="ko-KR" altLang="en-US" sz="2200" dirty="0" smtClean="0"/>
              <a:t> </a:t>
            </a:r>
            <a:r>
              <a:rPr lang="ko-KR" altLang="en-US" sz="2200" dirty="0" err="1" smtClean="0"/>
              <a:t>수입업</a:t>
            </a:r>
            <a:r>
              <a:rPr lang="ko-KR" altLang="en-US" sz="2200" dirty="0" smtClean="0"/>
              <a:t> 허가 신청 의료기기 </a:t>
            </a:r>
            <a:r>
              <a:rPr lang="ko-KR" altLang="en-US" sz="2200" dirty="0" err="1" smtClean="0"/>
              <a:t>전자민원서식기</a:t>
            </a:r>
            <a:r>
              <a:rPr lang="ko-KR" altLang="en-US" sz="2200" dirty="0" smtClean="0"/>
              <a:t> 작성 및 신청 방법</a:t>
            </a:r>
            <a:endParaRPr lang="ko-KR" altLang="en-US" sz="22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615" b="34635"/>
          <a:stretch/>
        </p:blipFill>
        <p:spPr bwMode="auto">
          <a:xfrm>
            <a:off x="465155" y="2120988"/>
            <a:ext cx="3587510" cy="334745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466656" y="783430"/>
            <a:ext cx="7387534" cy="43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2000" b="1" dirty="0" smtClean="0"/>
              <a:t>5. </a:t>
            </a:r>
            <a:r>
              <a:rPr lang="ko-KR" altLang="en-US" sz="2000" b="1" dirty="0" smtClean="0"/>
              <a:t>신청 파일 저장</a:t>
            </a:r>
            <a:endParaRPr lang="en-US" altLang="ko-KR" sz="20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787" t="34376" r="32102" b="39095"/>
          <a:stretch>
            <a:fillRect/>
          </a:stretch>
        </p:blipFill>
        <p:spPr bwMode="auto">
          <a:xfrm>
            <a:off x="4266679" y="2971020"/>
            <a:ext cx="4435175" cy="18319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직사각형 11"/>
          <p:cNvSpPr/>
          <p:nvPr/>
        </p:nvSpPr>
        <p:spPr>
          <a:xfrm>
            <a:off x="642958" y="2971020"/>
            <a:ext cx="915960" cy="22899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3975175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직사각형 115"/>
          <p:cNvSpPr/>
          <p:nvPr/>
        </p:nvSpPr>
        <p:spPr bwMode="auto">
          <a:xfrm>
            <a:off x="133214" y="833780"/>
            <a:ext cx="8854280" cy="5790729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ko-KR" altLang="en-US" dirty="0" smtClean="0"/>
              <a:t> </a:t>
            </a:r>
            <a:r>
              <a:rPr lang="ko-KR" altLang="en-US" b="1" dirty="0" smtClean="0"/>
              <a:t>허가증 발급을 위한 </a:t>
            </a:r>
            <a:r>
              <a:rPr lang="ko-KR" altLang="en-US" b="1" dirty="0" err="1" smtClean="0"/>
              <a:t>민원신청시</a:t>
            </a:r>
            <a:r>
              <a:rPr lang="ko-KR" altLang="en-US" b="1" dirty="0" smtClean="0"/>
              <a:t> 첨부 파일은 </a:t>
            </a:r>
            <a:r>
              <a:rPr lang="ko-KR" altLang="en-US" b="1" dirty="0" err="1" smtClean="0"/>
              <a:t>확장자</a:t>
            </a:r>
            <a:r>
              <a:rPr lang="en-US" altLang="ko-KR" b="1" dirty="0" smtClean="0"/>
              <a:t>(</a:t>
            </a:r>
            <a:r>
              <a:rPr lang="en-US" altLang="ko-KR" b="1" dirty="0"/>
              <a:t>xml, </a:t>
            </a:r>
            <a:r>
              <a:rPr lang="en-US" altLang="ko-KR" b="1" dirty="0" err="1"/>
              <a:t>fdz</a:t>
            </a:r>
            <a:r>
              <a:rPr lang="en-US" altLang="ko-KR" b="1" dirty="0" smtClean="0"/>
              <a:t>)</a:t>
            </a:r>
            <a:endParaRPr lang="ko-KR" altLang="en-US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ko-KR" b="1" dirty="0"/>
              <a:t> </a:t>
            </a:r>
            <a:r>
              <a:rPr lang="ko-KR" altLang="en-US" b="1" dirty="0" smtClean="0"/>
              <a:t>저장파일을 변환해야 함</a:t>
            </a:r>
            <a:r>
              <a:rPr lang="en-US" altLang="ko-KR" b="1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ko-KR" b="1" dirty="0"/>
              <a:t> </a:t>
            </a:r>
            <a:r>
              <a:rPr lang="en-US" altLang="ko-KR" b="1" dirty="0" smtClean="0"/>
              <a:t>“</a:t>
            </a:r>
            <a:r>
              <a:rPr lang="en-US" altLang="ko-KR" b="1" dirty="0"/>
              <a:t>C:\</a:t>
            </a:r>
            <a:r>
              <a:rPr lang="en-US" altLang="ko-KR" b="1" dirty="0" err="1"/>
              <a:t>MFDSeditor_EMED</a:t>
            </a:r>
            <a:r>
              <a:rPr lang="en-US" altLang="ko-KR" b="1" dirty="0"/>
              <a:t>\Data</a:t>
            </a:r>
            <a:r>
              <a:rPr lang="en-US" altLang="ko-KR" b="1" dirty="0" smtClean="0"/>
              <a:t>\＂</a:t>
            </a:r>
            <a:r>
              <a:rPr lang="ko-KR" altLang="en-US" b="1" dirty="0" smtClean="0"/>
              <a:t>에서 신청서 파일 저장</a:t>
            </a:r>
            <a:endParaRPr lang="en-US" altLang="ko-KR" sz="20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/>
          </a:p>
          <a:p>
            <a:pPr>
              <a:lnSpc>
                <a:spcPct val="150000"/>
              </a:lnSpc>
            </a:pPr>
            <a:endParaRPr lang="en-US" altLang="ko-KR" sz="2400" b="1" dirty="0"/>
          </a:p>
          <a:p>
            <a:pPr>
              <a:lnSpc>
                <a:spcPct val="150000"/>
              </a:lnSpc>
            </a:pPr>
            <a:endParaRPr lang="en-US" altLang="ko-KR" sz="2400" b="1" dirty="0" smtClean="0"/>
          </a:p>
          <a:p>
            <a:pPr>
              <a:lnSpc>
                <a:spcPct val="150000"/>
              </a:lnSpc>
            </a:pPr>
            <a:endParaRPr lang="en-US" altLang="ko-KR" sz="24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/>
          </a:p>
        </p:txBody>
      </p:sp>
      <p:sp>
        <p:nvSpPr>
          <p:cNvPr id="13" name="제목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200" dirty="0" smtClean="0"/>
              <a:t>II</a:t>
            </a:r>
            <a:r>
              <a:rPr lang="en-US" altLang="ko-KR" sz="2200" dirty="0"/>
              <a:t>.</a:t>
            </a:r>
            <a:r>
              <a:rPr lang="ko-KR" altLang="en-US" sz="2200" dirty="0"/>
              <a:t> </a:t>
            </a:r>
            <a:r>
              <a:rPr lang="ko-KR" altLang="en-US" sz="2200" dirty="0" err="1" smtClean="0"/>
              <a:t>수입업</a:t>
            </a:r>
            <a:r>
              <a:rPr lang="ko-KR" altLang="en-US" sz="2200" dirty="0" smtClean="0"/>
              <a:t> 허가 신청 의료기기 </a:t>
            </a:r>
            <a:r>
              <a:rPr lang="ko-KR" altLang="en-US" sz="2200" dirty="0" err="1" smtClean="0"/>
              <a:t>전자민원서식기</a:t>
            </a:r>
            <a:r>
              <a:rPr lang="ko-KR" altLang="en-US" sz="2200" dirty="0" smtClean="0"/>
              <a:t> 작성 및 신청 방법</a:t>
            </a:r>
            <a:endParaRPr lang="ko-KR" altLang="en-US" sz="22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1742" b="35416"/>
          <a:stretch/>
        </p:blipFill>
        <p:spPr bwMode="auto">
          <a:xfrm>
            <a:off x="297520" y="2515413"/>
            <a:ext cx="3205860" cy="4119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직사각형 13"/>
          <p:cNvSpPr/>
          <p:nvPr/>
        </p:nvSpPr>
        <p:spPr>
          <a:xfrm>
            <a:off x="466656" y="652462"/>
            <a:ext cx="7387534" cy="40331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2000" b="1" dirty="0" smtClean="0"/>
              <a:t>6. </a:t>
            </a:r>
            <a:r>
              <a:rPr lang="ko-KR" altLang="en-US" sz="2000" b="1" dirty="0" smtClean="0"/>
              <a:t>제</a:t>
            </a:r>
            <a:r>
              <a:rPr lang="ko-KR" altLang="en-US" sz="2000" b="1" dirty="0"/>
              <a:t>출</a:t>
            </a:r>
            <a:r>
              <a:rPr lang="ko-KR" altLang="en-US" sz="2000" b="1" dirty="0" smtClean="0"/>
              <a:t> 파일 저장</a:t>
            </a:r>
            <a:endParaRPr lang="en-US" altLang="ko-KR" sz="2000" b="1" dirty="0"/>
          </a:p>
        </p:txBody>
      </p:sp>
      <p:sp>
        <p:nvSpPr>
          <p:cNvPr id="9" name="직사각형 8"/>
          <p:cNvSpPr/>
          <p:nvPr/>
        </p:nvSpPr>
        <p:spPr>
          <a:xfrm>
            <a:off x="642958" y="4268630"/>
            <a:ext cx="915960" cy="22899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250" t="40087" r="35038" b="38903"/>
          <a:stretch>
            <a:fillRect/>
          </a:stretch>
        </p:blipFill>
        <p:spPr bwMode="auto">
          <a:xfrm>
            <a:off x="4247964" y="2818360"/>
            <a:ext cx="3770702" cy="145027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888" t="35885" r="31888" b="41705"/>
          <a:stretch>
            <a:fillRect/>
          </a:stretch>
        </p:blipFill>
        <p:spPr bwMode="auto">
          <a:xfrm>
            <a:off x="4247964" y="4409752"/>
            <a:ext cx="3763856" cy="13091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7536853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직사각형 115"/>
          <p:cNvSpPr/>
          <p:nvPr/>
        </p:nvSpPr>
        <p:spPr bwMode="auto">
          <a:xfrm>
            <a:off x="-144859" y="757450"/>
            <a:ext cx="9288859" cy="5583258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ko-KR" altLang="en-US" dirty="0"/>
              <a:t> </a:t>
            </a:r>
            <a:r>
              <a:rPr lang="ko-KR" altLang="en-US" sz="2000" b="1" dirty="0" err="1" smtClean="0"/>
              <a:t>수입업</a:t>
            </a:r>
            <a:r>
              <a:rPr lang="ko-KR" altLang="en-US" sz="2000" b="1" dirty="0" smtClean="0"/>
              <a:t> 허가를 득하지 못한 업체는 </a:t>
            </a:r>
            <a:r>
              <a:rPr lang="ko-KR" altLang="en-US" sz="2000" b="1" dirty="0" err="1" smtClean="0"/>
              <a:t>수입업</a:t>
            </a:r>
            <a:r>
              <a:rPr lang="ko-KR" altLang="en-US" sz="2000" b="1" dirty="0" smtClean="0"/>
              <a:t> 허가 신청 시 의료기기 허가증 </a:t>
            </a:r>
            <a:endParaRPr lang="en-US" altLang="ko-KR" sz="2000" b="1" dirty="0" smtClean="0"/>
          </a:p>
          <a:p>
            <a:pPr marL="285750" indent="-285750">
              <a:lnSpc>
                <a:spcPct val="150000"/>
              </a:lnSpc>
            </a:pPr>
            <a:r>
              <a:rPr lang="en-US" altLang="ko-KR" sz="2000" b="1" dirty="0" smtClean="0"/>
              <a:t>    </a:t>
            </a:r>
            <a:r>
              <a:rPr lang="ko-KR" altLang="en-US" sz="2000" b="1" dirty="0" smtClean="0"/>
              <a:t>발급대상 </a:t>
            </a:r>
            <a:r>
              <a:rPr lang="en-US" altLang="ko-KR" sz="2000" b="1" dirty="0" smtClean="0"/>
              <a:t>1</a:t>
            </a:r>
            <a:r>
              <a:rPr lang="ko-KR" altLang="en-US" sz="2000" b="1" dirty="0" smtClean="0"/>
              <a:t>개 품목 이상과 동시에 수입업소 관할 </a:t>
            </a:r>
            <a:r>
              <a:rPr lang="ko-KR" altLang="en-US" sz="2000" b="1" dirty="0" err="1" smtClean="0"/>
              <a:t>지방식약청</a:t>
            </a:r>
            <a:r>
              <a:rPr lang="en-US" altLang="ko-KR" sz="2000" b="1" dirty="0" smtClean="0"/>
              <a:t>(</a:t>
            </a:r>
            <a:r>
              <a:rPr lang="ko-KR" altLang="en-US" sz="2000" b="1" dirty="0" err="1" smtClean="0"/>
              <a:t>서울청</a:t>
            </a:r>
            <a:r>
              <a:rPr lang="ko-KR" altLang="en-US" sz="2000" b="1" dirty="0" smtClean="0"/>
              <a:t> </a:t>
            </a:r>
            <a:r>
              <a:rPr lang="ko-KR" altLang="en-US" sz="1600" b="1" dirty="0" smtClean="0"/>
              <a:t>의료기기안전관리과</a:t>
            </a:r>
            <a:r>
              <a:rPr lang="en-US" altLang="ko-KR" sz="2000" b="1" dirty="0" smtClean="0"/>
              <a:t>)</a:t>
            </a:r>
            <a:r>
              <a:rPr lang="ko-KR" altLang="en-US" sz="2000" b="1" dirty="0" smtClean="0"/>
              <a:t>에 신청해야 함 </a:t>
            </a:r>
            <a:endParaRPr lang="en-US" altLang="ko-KR" sz="2000" b="1" dirty="0" smtClean="0"/>
          </a:p>
          <a:p>
            <a:pPr marL="285750" indent="-285750">
              <a:lnSpc>
                <a:spcPct val="150000"/>
              </a:lnSpc>
            </a:pPr>
            <a:r>
              <a:rPr lang="ko-KR" altLang="en-US" sz="2000" b="1" dirty="0" smtClean="0"/>
              <a:t>   </a:t>
            </a:r>
            <a:endParaRPr lang="ko-KR" altLang="en-US" u="sng" dirty="0">
              <a:solidFill>
                <a:srgbClr val="0000CC"/>
              </a:solidFill>
            </a:endParaRPr>
          </a:p>
        </p:txBody>
      </p:sp>
      <p:sp>
        <p:nvSpPr>
          <p:cNvPr id="13" name="제목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 smtClean="0"/>
              <a:t>III. </a:t>
            </a:r>
            <a:r>
              <a:rPr lang="ko-KR" altLang="en-US" sz="2000" dirty="0" err="1" smtClean="0"/>
              <a:t>수입업</a:t>
            </a:r>
            <a:r>
              <a:rPr lang="ko-KR" altLang="en-US" sz="2000" dirty="0" smtClean="0"/>
              <a:t> 허가 및 수입허가 동시 발급 신청 시 참고사항</a:t>
            </a:r>
            <a:endParaRPr lang="ko-KR" altLang="en-US" sz="20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7"/>
          <p:cNvSpPr txBox="1">
            <a:spLocks noChangeArrowheads="1"/>
          </p:cNvSpPr>
          <p:nvPr/>
        </p:nvSpPr>
        <p:spPr bwMode="auto">
          <a:xfrm>
            <a:off x="5640388" y="4509294"/>
            <a:ext cx="32067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3200" b="1" dirty="0">
                <a:solidFill>
                  <a:srgbClr val="008000"/>
                </a:solidFill>
                <a:latin typeface="HY엽서L" pitchFamily="18" charset="-127"/>
                <a:ea typeface="HY엽서L" pitchFamily="18" charset="-127"/>
              </a:rPr>
              <a:t>   </a:t>
            </a:r>
            <a:r>
              <a:rPr lang="ko-KR" altLang="en-US" sz="2800" b="1" dirty="0">
                <a:solidFill>
                  <a:srgbClr val="008000"/>
                </a:solidFill>
                <a:latin typeface="HY산B" pitchFamily="18" charset="-127"/>
                <a:ea typeface="HY산B" pitchFamily="18" charset="-127"/>
              </a:rPr>
              <a:t>감사합니다</a:t>
            </a:r>
            <a:r>
              <a:rPr lang="en-US" altLang="ko-KR" sz="2800" b="1" dirty="0">
                <a:solidFill>
                  <a:srgbClr val="008000"/>
                </a:solidFill>
                <a:latin typeface="HY산B" pitchFamily="18" charset="-127"/>
                <a:ea typeface="HY산B" pitchFamily="18" charset="-127"/>
              </a:rPr>
              <a:t>.</a:t>
            </a:r>
            <a:endParaRPr lang="ko-KR" altLang="en-US" sz="2800" b="1" dirty="0">
              <a:solidFill>
                <a:srgbClr val="008000"/>
              </a:solidFill>
              <a:latin typeface="HY산B" pitchFamily="18" charset="-127"/>
              <a:ea typeface="HY산B" pitchFamily="18" charset="-127"/>
            </a:endParaRPr>
          </a:p>
        </p:txBody>
      </p:sp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296863" y="2436813"/>
            <a:ext cx="8550275" cy="1143000"/>
          </a:xfrm>
        </p:spPr>
        <p:txBody>
          <a:bodyPr/>
          <a:lstStyle/>
          <a:p>
            <a:pPr>
              <a:defRPr/>
            </a:pPr>
            <a:r>
              <a:rPr lang="ko-KR" altLang="en-US" sz="3000" spc="300" dirty="0" smtClean="0">
                <a:latin typeface="HY산B" pitchFamily="18" charset="-127"/>
                <a:ea typeface="HY산B" pitchFamily="18" charset="-127"/>
              </a:rPr>
              <a:t>국민의 삶의 질 향상을 위한 든든한 </a:t>
            </a:r>
            <a:r>
              <a:rPr lang="ko-KR" altLang="en-US" sz="3000" spc="300" dirty="0" err="1" smtClean="0">
                <a:latin typeface="HY산B" pitchFamily="18" charset="-127"/>
                <a:ea typeface="HY산B" pitchFamily="18" charset="-127"/>
              </a:rPr>
              <a:t>식약처</a:t>
            </a:r>
            <a:endParaRPr lang="ko-KR" altLang="en-US" sz="3000" dirty="0">
              <a:latin typeface="HY산B" pitchFamily="18" charset="-127"/>
              <a:ea typeface="HY산B" pitchFamily="18" charset="-127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1033" y="6100550"/>
            <a:ext cx="2492967" cy="7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직사각형 6"/>
          <p:cNvSpPr/>
          <p:nvPr/>
        </p:nvSpPr>
        <p:spPr bwMode="auto">
          <a:xfrm>
            <a:off x="373850" y="949371"/>
            <a:ext cx="8626475" cy="5417237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180000" lvl="1">
              <a:lnSpc>
                <a:spcPct val="150000"/>
              </a:lnSpc>
              <a:defRPr/>
            </a:pPr>
            <a:endParaRPr lang="en-US" altLang="ko-KR" dirty="0"/>
          </a:p>
        </p:txBody>
      </p:sp>
      <p:pic>
        <p:nvPicPr>
          <p:cNvPr id="4" name="Picture 7" descr="ppt1-1"/>
          <p:cNvPicPr>
            <a:picLocks noChangeAspect="1" noChangeArrowheads="1"/>
          </p:cNvPicPr>
          <p:nvPr/>
        </p:nvPicPr>
        <p:blipFill>
          <a:blip r:embed="rId3" cstate="print"/>
          <a:srcRect b="86469"/>
          <a:stretch>
            <a:fillRect/>
          </a:stretch>
        </p:blipFill>
        <p:spPr bwMode="auto">
          <a:xfrm>
            <a:off x="0" y="3175"/>
            <a:ext cx="915035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5" name="직사각형 17"/>
          <p:cNvSpPr>
            <a:spLocks noChangeArrowheads="1"/>
          </p:cNvSpPr>
          <p:nvPr/>
        </p:nvSpPr>
        <p:spPr bwMode="auto">
          <a:xfrm>
            <a:off x="55830" y="56170"/>
            <a:ext cx="908817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ko-KR" altLang="en-US" sz="27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의료기기 수입 허가증</a:t>
            </a:r>
            <a:r>
              <a:rPr kumimoji="0" lang="en-US" altLang="ko-KR" sz="27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27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발급 절차 </a:t>
            </a:r>
            <a:r>
              <a:rPr kumimoji="0" lang="en-US" altLang="ko-KR" sz="2700" b="1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2700" b="1" dirty="0" err="1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수입업</a:t>
            </a:r>
            <a:r>
              <a:rPr kumimoji="0" lang="ko-KR" altLang="en-US" sz="2700" b="1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 허가 </a:t>
            </a:r>
            <a:r>
              <a:rPr kumimoji="0" lang="ko-KR" altLang="en-US" sz="2700" b="1" dirty="0" err="1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미보유</a:t>
            </a:r>
            <a:r>
              <a:rPr kumimoji="0" lang="en-US" altLang="ko-KR" sz="2700" b="1" dirty="0" smtClean="0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2700" b="1" spc="-150" dirty="0">
              <a:solidFill>
                <a:srgbClr val="FFFF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모서리가 둥근 직사각형 42"/>
          <p:cNvSpPr/>
          <p:nvPr/>
        </p:nvSpPr>
        <p:spPr>
          <a:xfrm>
            <a:off x="3110146" y="2246370"/>
            <a:ext cx="457980" cy="22512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400" b="1" smtClean="0">
                <a:solidFill>
                  <a:schemeClr val="accent4">
                    <a:lumMod val="75000"/>
                  </a:schemeClr>
                </a:solidFill>
              </a:rPr>
              <a:t>민원인</a:t>
            </a:r>
            <a:endParaRPr lang="ko-KR" altLang="en-US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6" name="모서리가 둥근 직사각형 45"/>
          <p:cNvSpPr/>
          <p:nvPr/>
        </p:nvSpPr>
        <p:spPr>
          <a:xfrm>
            <a:off x="526718" y="2246370"/>
            <a:ext cx="1068412" cy="225125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rgbClr val="0000CC"/>
                </a:solidFill>
              </a:rPr>
              <a:t>자사 </a:t>
            </a:r>
            <a:r>
              <a:rPr lang="ko-KR" altLang="en-US" sz="1200" b="1" dirty="0" err="1" smtClean="0">
                <a:solidFill>
                  <a:srgbClr val="0000CC"/>
                </a:solidFill>
              </a:rPr>
              <a:t>해당품목및등급</a:t>
            </a:r>
            <a:r>
              <a:rPr lang="ko-KR" altLang="en-US" sz="1200" b="1" dirty="0" smtClean="0">
                <a:solidFill>
                  <a:srgbClr val="0000CC"/>
                </a:solidFill>
              </a:rPr>
              <a:t> </a:t>
            </a:r>
            <a:endParaRPr lang="en-US" altLang="ko-KR" sz="1200" b="1" dirty="0" smtClean="0">
              <a:solidFill>
                <a:srgbClr val="0000CC"/>
              </a:solidFill>
            </a:endParaRPr>
          </a:p>
          <a:p>
            <a:pPr algn="ctr"/>
            <a:r>
              <a:rPr lang="ko-KR" altLang="en-US" sz="1200" b="1" dirty="0" smtClean="0">
                <a:solidFill>
                  <a:srgbClr val="0000CC"/>
                </a:solidFill>
              </a:rPr>
              <a:t>확인</a:t>
            </a:r>
            <a:endParaRPr lang="en-US" altLang="ko-KR" sz="1200" b="1" dirty="0" smtClean="0">
              <a:solidFill>
                <a:srgbClr val="0000CC"/>
              </a:solidFill>
            </a:endParaRPr>
          </a:p>
          <a:p>
            <a:r>
              <a:rPr lang="en-US" altLang="ko-KR" sz="1100" b="1" dirty="0" smtClean="0">
                <a:solidFill>
                  <a:srgbClr val="0000CC"/>
                </a:solidFill>
              </a:rPr>
              <a:t> (</a:t>
            </a:r>
            <a:r>
              <a:rPr lang="ko-KR" altLang="en-US" sz="1100" b="1" dirty="0" smtClean="0">
                <a:solidFill>
                  <a:srgbClr val="0000CC"/>
                </a:solidFill>
              </a:rPr>
              <a:t>의료기기</a:t>
            </a:r>
            <a:endParaRPr lang="en-US" altLang="ko-KR" sz="1100" b="1" dirty="0" smtClean="0">
              <a:solidFill>
                <a:srgbClr val="0000CC"/>
              </a:solidFill>
            </a:endParaRPr>
          </a:p>
          <a:p>
            <a:r>
              <a:rPr lang="ko-KR" altLang="en-US" sz="1100" b="1" dirty="0" smtClean="0">
                <a:solidFill>
                  <a:srgbClr val="0000CC"/>
                </a:solidFill>
              </a:rPr>
              <a:t>   </a:t>
            </a:r>
            <a:r>
              <a:rPr lang="ko-KR" altLang="en-US" sz="1100" b="1" dirty="0" err="1" smtClean="0">
                <a:solidFill>
                  <a:srgbClr val="0000CC"/>
                </a:solidFill>
              </a:rPr>
              <a:t>안전국</a:t>
            </a:r>
            <a:endParaRPr lang="en-US" altLang="ko-KR" sz="1100" b="1" dirty="0" smtClean="0">
              <a:solidFill>
                <a:srgbClr val="0000CC"/>
              </a:solidFill>
            </a:endParaRPr>
          </a:p>
          <a:p>
            <a:r>
              <a:rPr lang="ko-KR" altLang="en-US" sz="1100" b="1" dirty="0" smtClean="0">
                <a:solidFill>
                  <a:srgbClr val="0000CC"/>
                </a:solidFill>
              </a:rPr>
              <a:t> 홈페이지</a:t>
            </a:r>
            <a:r>
              <a:rPr lang="en-US" altLang="ko-KR" sz="1100" b="1" dirty="0" smtClean="0">
                <a:solidFill>
                  <a:srgbClr val="0000CC"/>
                </a:solidFill>
              </a:rPr>
              <a:t>)</a:t>
            </a:r>
            <a:endParaRPr lang="ko-KR" altLang="en-US" sz="1100" b="1" dirty="0">
              <a:solidFill>
                <a:srgbClr val="0000CC"/>
              </a:solidFill>
            </a:endParaRPr>
          </a:p>
        </p:txBody>
      </p:sp>
      <p:grpSp>
        <p:nvGrpSpPr>
          <p:cNvPr id="47" name="그룹 46"/>
          <p:cNvGrpSpPr/>
          <p:nvPr/>
        </p:nvGrpSpPr>
        <p:grpSpPr>
          <a:xfrm>
            <a:off x="1595130" y="2589530"/>
            <a:ext cx="1476656" cy="496470"/>
            <a:chOff x="3629654" y="1902400"/>
            <a:chExt cx="1476656" cy="496470"/>
          </a:xfrm>
        </p:grpSpPr>
        <p:cxnSp>
          <p:nvCxnSpPr>
            <p:cNvPr id="50" name="직선 화살표 연결선 49"/>
            <p:cNvCxnSpPr/>
            <p:nvPr/>
          </p:nvCxnSpPr>
          <p:spPr>
            <a:xfrm>
              <a:off x="3629654" y="2398870"/>
              <a:ext cx="147665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직사각형 52"/>
            <p:cNvSpPr/>
            <p:nvPr/>
          </p:nvSpPr>
          <p:spPr>
            <a:xfrm>
              <a:off x="3782314" y="1902400"/>
              <a:ext cx="1144950" cy="30532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50" b="1" dirty="0" smtClean="0">
                  <a:solidFill>
                    <a:srgbClr val="002060"/>
                  </a:solidFill>
                </a:rPr>
                <a:t>확</a:t>
              </a:r>
              <a:r>
                <a:rPr lang="ko-KR" altLang="en-US" sz="1050" b="1" dirty="0">
                  <a:solidFill>
                    <a:srgbClr val="002060"/>
                  </a:solidFill>
                </a:rPr>
                <a:t>인</a:t>
              </a:r>
              <a:r>
                <a:rPr lang="ko-KR" altLang="en-US" sz="1050" b="1" dirty="0" smtClean="0">
                  <a:solidFill>
                    <a:srgbClr val="002060"/>
                  </a:solidFill>
                </a:rPr>
                <a:t> 및 </a:t>
              </a:r>
              <a:endParaRPr lang="en-US" altLang="ko-KR" sz="1050" b="1" dirty="0" smtClean="0">
                <a:solidFill>
                  <a:srgbClr val="002060"/>
                </a:solidFill>
              </a:endParaRPr>
            </a:p>
            <a:p>
              <a:pPr algn="ctr"/>
              <a:r>
                <a:rPr lang="ko-KR" altLang="en-US" sz="1050" b="1" dirty="0" smtClean="0">
                  <a:solidFill>
                    <a:srgbClr val="002060"/>
                  </a:solidFill>
                </a:rPr>
                <a:t>이의신청</a:t>
              </a:r>
              <a:endParaRPr lang="en-US" altLang="ko-KR" sz="1050" b="1" dirty="0" smtClean="0">
                <a:solidFill>
                  <a:srgbClr val="002060"/>
                </a:solidFill>
              </a:endParaRPr>
            </a:p>
          </p:txBody>
        </p:sp>
      </p:grpSp>
      <p:sp>
        <p:nvSpPr>
          <p:cNvPr id="61" name="모서리가 둥근 직사각형 60"/>
          <p:cNvSpPr/>
          <p:nvPr/>
        </p:nvSpPr>
        <p:spPr>
          <a:xfrm>
            <a:off x="401146" y="1712060"/>
            <a:ext cx="8597994" cy="3167210"/>
          </a:xfrm>
          <a:prstGeom prst="roundRect">
            <a:avLst/>
          </a:prstGeom>
          <a:noFill/>
          <a:ln>
            <a:solidFill>
              <a:srgbClr val="006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모서리가 둥근 직사각형 67"/>
          <p:cNvSpPr/>
          <p:nvPr/>
        </p:nvSpPr>
        <p:spPr>
          <a:xfrm>
            <a:off x="5043795" y="2134654"/>
            <a:ext cx="1436455" cy="236296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1"/>
                </a:solidFill>
              </a:rPr>
              <a:t>수입허가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 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및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ko-KR" altLang="en-US" sz="1200" b="1" dirty="0" err="1" smtClean="0">
                <a:solidFill>
                  <a:schemeClr val="tx1"/>
                </a:solidFill>
              </a:rPr>
              <a:t>수입업허가</a:t>
            </a:r>
            <a:endParaRPr lang="en-US" altLang="ko-KR" sz="1200" b="1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1"/>
                </a:solidFill>
              </a:rPr>
              <a:t>신청파일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1"/>
                </a:solidFill>
              </a:rPr>
              <a:t>작성</a:t>
            </a:r>
            <a:endParaRPr lang="en-US" altLang="ko-KR" sz="1200" b="1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1"/>
                </a:solidFill>
              </a:rPr>
              <a:t> 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/ </a:t>
            </a:r>
          </a:p>
          <a:p>
            <a:pPr algn="ctr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1"/>
                </a:solidFill>
              </a:rPr>
              <a:t>작성파일 </a:t>
            </a:r>
            <a:endParaRPr lang="en-US" altLang="ko-KR" sz="1200" b="1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1"/>
                </a:solidFill>
              </a:rPr>
              <a:t>업로드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cxnSp>
        <p:nvCxnSpPr>
          <p:cNvPr id="69" name="직선 화살표 연결선 68"/>
          <p:cNvCxnSpPr/>
          <p:nvPr/>
        </p:nvCxnSpPr>
        <p:spPr>
          <a:xfrm>
            <a:off x="3568126" y="3429160"/>
            <a:ext cx="1485361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모서리가 둥근 직사각형 69"/>
          <p:cNvSpPr/>
          <p:nvPr/>
        </p:nvSpPr>
        <p:spPr>
          <a:xfrm>
            <a:off x="4026106" y="2284210"/>
            <a:ext cx="915960" cy="99229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2">
                    <a:lumMod val="75000"/>
                  </a:schemeClr>
                </a:solidFill>
              </a:rPr>
              <a:t>허가신청</a:t>
            </a:r>
            <a:endParaRPr lang="en-US" altLang="ko-KR" sz="7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altLang="ko-KR" sz="1200" b="1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ko-KR" altLang="en-US" sz="1200" b="1" dirty="0" smtClean="0">
                <a:solidFill>
                  <a:schemeClr val="tx2">
                    <a:lumMod val="75000"/>
                  </a:schemeClr>
                </a:solidFill>
              </a:rPr>
              <a:t>지방 </a:t>
            </a:r>
            <a:endParaRPr lang="en-US" altLang="ko-KR" sz="1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ko-KR" altLang="en-US" sz="1200" b="1" dirty="0" err="1" smtClean="0">
                <a:solidFill>
                  <a:schemeClr val="tx2">
                    <a:lumMod val="75000"/>
                  </a:schemeClr>
                </a:solidFill>
              </a:rPr>
              <a:t>식약처</a:t>
            </a:r>
            <a:r>
              <a:rPr lang="en-US" altLang="ko-KR" sz="1200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n-US" altLang="ko-KR" sz="14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71" name="직선 화살표 연결선 70"/>
          <p:cNvCxnSpPr/>
          <p:nvPr/>
        </p:nvCxnSpPr>
        <p:spPr>
          <a:xfrm>
            <a:off x="3568126" y="2742190"/>
            <a:ext cx="430256" cy="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모서리가 둥근 직사각형 71"/>
          <p:cNvSpPr/>
          <p:nvPr/>
        </p:nvSpPr>
        <p:spPr>
          <a:xfrm>
            <a:off x="8417075" y="2551140"/>
            <a:ext cx="457980" cy="175559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400" b="1" smtClean="0">
                <a:solidFill>
                  <a:schemeClr val="accent4">
                    <a:lumMod val="75000"/>
                  </a:schemeClr>
                </a:solidFill>
              </a:rPr>
              <a:t>민원인</a:t>
            </a:r>
            <a:endParaRPr lang="ko-KR" altLang="en-US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73" name="직선 화살표 연결선 72"/>
          <p:cNvCxnSpPr/>
          <p:nvPr/>
        </p:nvCxnSpPr>
        <p:spPr>
          <a:xfrm>
            <a:off x="6480250" y="3429160"/>
            <a:ext cx="40083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그룹 73"/>
          <p:cNvGrpSpPr/>
          <p:nvPr/>
        </p:nvGrpSpPr>
        <p:grpSpPr>
          <a:xfrm>
            <a:off x="7308296" y="2742189"/>
            <a:ext cx="1098571" cy="686971"/>
            <a:chOff x="7313547" y="1902399"/>
            <a:chExt cx="922293" cy="686971"/>
          </a:xfrm>
        </p:grpSpPr>
        <p:cxnSp>
          <p:nvCxnSpPr>
            <p:cNvPr id="75" name="직선 화살표 연결선 74"/>
            <p:cNvCxnSpPr/>
            <p:nvPr/>
          </p:nvCxnSpPr>
          <p:spPr>
            <a:xfrm>
              <a:off x="7313547" y="2589370"/>
              <a:ext cx="92229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직사각형 75"/>
            <p:cNvSpPr/>
            <p:nvPr/>
          </p:nvSpPr>
          <p:spPr>
            <a:xfrm>
              <a:off x="7451436" y="1902399"/>
              <a:ext cx="638111" cy="5727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dirty="0" err="1" smtClean="0">
                  <a:solidFill>
                    <a:srgbClr val="002060"/>
                  </a:solidFill>
                </a:rPr>
                <a:t>업허가증</a:t>
              </a:r>
              <a:r>
                <a:rPr lang="en-US" altLang="ko-KR" sz="1000" b="1" dirty="0" smtClean="0">
                  <a:solidFill>
                    <a:srgbClr val="002060"/>
                  </a:solidFill>
                </a:rPr>
                <a:t>/</a:t>
              </a:r>
            </a:p>
            <a:p>
              <a:pPr algn="ctr"/>
              <a:r>
                <a:rPr lang="ko-KR" altLang="en-US" sz="1000" b="1" dirty="0" smtClean="0">
                  <a:solidFill>
                    <a:srgbClr val="002060"/>
                  </a:solidFill>
                </a:rPr>
                <a:t>품목</a:t>
              </a:r>
              <a:endParaRPr lang="en-US" altLang="ko-KR" sz="1000" b="1" dirty="0" smtClean="0">
                <a:solidFill>
                  <a:srgbClr val="002060"/>
                </a:solidFill>
              </a:endParaRPr>
            </a:p>
            <a:p>
              <a:pPr algn="ctr"/>
              <a:r>
                <a:rPr lang="ko-KR" altLang="en-US" sz="1000" b="1" dirty="0" smtClean="0">
                  <a:solidFill>
                    <a:srgbClr val="002060"/>
                  </a:solidFill>
                </a:rPr>
                <a:t>허가증</a:t>
              </a:r>
              <a:r>
                <a:rPr lang="en-US" altLang="ko-KR" sz="1000" b="1" dirty="0" smtClean="0">
                  <a:solidFill>
                    <a:srgbClr val="002060"/>
                  </a:solidFill>
                </a:rPr>
                <a:t> </a:t>
              </a:r>
            </a:p>
            <a:p>
              <a:pPr algn="ctr"/>
              <a:r>
                <a:rPr lang="ko-KR" altLang="en-US" sz="1000" b="1" dirty="0" smtClean="0">
                  <a:solidFill>
                    <a:srgbClr val="002060"/>
                  </a:solidFill>
                </a:rPr>
                <a:t>발급</a:t>
              </a:r>
              <a:endParaRPr lang="en-US" altLang="ko-KR" sz="1000" b="1" dirty="0" smtClean="0">
                <a:solidFill>
                  <a:srgbClr val="002060"/>
                </a:solidFill>
              </a:endParaRPr>
            </a:p>
          </p:txBody>
        </p:sp>
      </p:grpSp>
      <p:sp>
        <p:nvSpPr>
          <p:cNvPr id="77" name="모서리가 둥근 직사각형 76"/>
          <p:cNvSpPr/>
          <p:nvPr/>
        </p:nvSpPr>
        <p:spPr>
          <a:xfrm>
            <a:off x="6926646" y="2551270"/>
            <a:ext cx="381650" cy="1752324"/>
          </a:xfrm>
          <a:prstGeom prst="round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chemeClr val="tx2">
                    <a:lumMod val="75000"/>
                  </a:schemeClr>
                </a:solidFill>
              </a:rPr>
              <a:t>관할지방</a:t>
            </a:r>
            <a:endParaRPr lang="en-US" altLang="ko-KR" sz="1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ko-KR" altLang="en-US" sz="1400" b="1" dirty="0" smtClean="0">
                <a:solidFill>
                  <a:schemeClr val="tx2">
                    <a:lumMod val="75000"/>
                  </a:schemeClr>
                </a:solidFill>
              </a:rPr>
              <a:t>식</a:t>
            </a:r>
            <a:endParaRPr lang="en-US" altLang="ko-KR" sz="1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ko-KR" altLang="en-US" sz="1400" b="1" dirty="0" smtClean="0">
                <a:solidFill>
                  <a:schemeClr val="tx2">
                    <a:lumMod val="75000"/>
                  </a:schemeClr>
                </a:solidFill>
              </a:rPr>
              <a:t>약</a:t>
            </a:r>
            <a:endParaRPr lang="en-US" altLang="ko-KR" sz="1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ko-KR" altLang="en-US" sz="1400" b="1" dirty="0" smtClean="0">
                <a:solidFill>
                  <a:schemeClr val="tx2">
                    <a:lumMod val="75000"/>
                  </a:schemeClr>
                </a:solidFill>
              </a:rPr>
              <a:t>청</a:t>
            </a:r>
            <a:endParaRPr lang="en-US" altLang="ko-KR" sz="12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73850" y="1028436"/>
            <a:ext cx="86252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</a:pPr>
            <a:r>
              <a:rPr lang="en-US" altLang="ko-KR" sz="2000" b="1" dirty="0" smtClean="0">
                <a:latin typeface="+mn-lt"/>
              </a:rPr>
              <a:t> </a:t>
            </a:r>
            <a:r>
              <a:rPr lang="en-US" altLang="ko-KR" b="1" dirty="0" smtClean="0"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b="1" dirty="0" smtClean="0">
                <a:latin typeface="HY견고딕" pitchFamily="18" charset="-127"/>
                <a:ea typeface="HY견고딕" pitchFamily="18" charset="-127"/>
              </a:rPr>
              <a:t>등급</a:t>
            </a:r>
            <a:r>
              <a:rPr lang="en-US" altLang="ko-KR" b="1" dirty="0" smtClean="0">
                <a:latin typeface="HY견고딕" pitchFamily="18" charset="-127"/>
                <a:ea typeface="HY견고딕" pitchFamily="18" charset="-127"/>
              </a:rPr>
              <a:t>~4</a:t>
            </a:r>
            <a:r>
              <a:rPr lang="ko-KR" altLang="en-US" b="1" dirty="0" smtClean="0">
                <a:latin typeface="HY견고딕" pitchFamily="18" charset="-127"/>
                <a:ea typeface="HY견고딕" pitchFamily="18" charset="-127"/>
              </a:rPr>
              <a:t>등급  </a:t>
            </a:r>
            <a:r>
              <a:rPr lang="en-US" altLang="ko-KR" sz="1600" b="1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b="1" dirty="0" err="1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수입업</a:t>
            </a:r>
            <a:r>
              <a:rPr lang="ko-KR" altLang="en-US" sz="1600" b="1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 허가 신청서와 동시에 </a:t>
            </a:r>
            <a:r>
              <a:rPr lang="en-US" altLang="ko-KR" sz="1600" b="1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600" b="1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개 품목 이상의 수입허가 신청서 제출</a:t>
            </a:r>
            <a:r>
              <a:rPr lang="en-US" altLang="ko-KR" sz="1600" b="1" dirty="0" smtClean="0">
                <a:solidFill>
                  <a:srgbClr val="0000CC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2000" b="1" dirty="0" smtClean="0">
              <a:solidFill>
                <a:srgbClr val="0000CC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>
          <a:xfrm>
            <a:off x="0" y="2436710"/>
            <a:ext cx="9304460" cy="1143000"/>
          </a:xfrm>
        </p:spPr>
        <p:txBody>
          <a:bodyPr/>
          <a:lstStyle/>
          <a:p>
            <a:r>
              <a:rPr lang="ko-KR" altLang="en-US" sz="3400" dirty="0" smtClean="0"/>
              <a:t>의료기기 수입 허가증 발급 절차</a:t>
            </a:r>
            <a:endParaRPr lang="ko-KR" altLang="en-US" sz="3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4" descr="9_4"/>
          <p:cNvPicPr>
            <a:picLocks noChangeAspect="1" noChangeArrowheads="1"/>
          </p:cNvPicPr>
          <p:nvPr/>
        </p:nvPicPr>
        <p:blipFill>
          <a:blip r:embed="rId2" cstate="print"/>
          <a:srcRect l="851" t="462" r="1228" b="3062"/>
          <a:stretch>
            <a:fillRect/>
          </a:stretch>
        </p:blipFill>
        <p:spPr bwMode="auto">
          <a:xfrm>
            <a:off x="144860" y="681120"/>
            <a:ext cx="8854280" cy="561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제목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I.</a:t>
            </a:r>
            <a:r>
              <a:rPr lang="ko-KR" altLang="en-US" dirty="0" smtClean="0"/>
              <a:t> 의료기기 </a:t>
            </a:r>
            <a:r>
              <a:rPr lang="ko-KR" altLang="en-US" dirty="0" err="1" smtClean="0"/>
              <a:t>전자민원서식기</a:t>
            </a:r>
            <a:r>
              <a:rPr lang="ko-KR" altLang="en-US" dirty="0" smtClean="0"/>
              <a:t> 설치</a:t>
            </a:r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97520" y="681120"/>
            <a:ext cx="86252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ko-KR" altLang="en-US" sz="2000" b="1" dirty="0" smtClean="0">
                <a:latin typeface="+mn-lt"/>
              </a:rPr>
              <a:t> 의료기기 전자민원 창구 </a:t>
            </a:r>
            <a:r>
              <a:rPr lang="en-US" altLang="ko-KR" sz="2000" b="1" dirty="0" smtClean="0">
                <a:solidFill>
                  <a:srgbClr val="0000CC"/>
                </a:solidFill>
                <a:latin typeface="+mn-lt"/>
              </a:rPr>
              <a:t>(</a:t>
            </a:r>
            <a:r>
              <a:rPr lang="en-US" altLang="ko-KR" sz="2000" b="1" u="sng" dirty="0">
                <a:solidFill>
                  <a:srgbClr val="0000CC"/>
                </a:solidFill>
                <a:latin typeface="+mn-lt"/>
              </a:rPr>
              <a:t>http://emed.mfds.go.kr</a:t>
            </a:r>
            <a:r>
              <a:rPr lang="en-US" altLang="ko-KR" sz="2000" b="1" dirty="0" smtClean="0">
                <a:solidFill>
                  <a:srgbClr val="0000CC"/>
                </a:solidFill>
                <a:latin typeface="+mn-lt"/>
              </a:rPr>
              <a:t>)</a:t>
            </a:r>
            <a:r>
              <a:rPr lang="ko-KR" altLang="en-US" sz="2000" b="1" dirty="0" smtClean="0">
                <a:solidFill>
                  <a:srgbClr val="0000CC"/>
                </a:solidFill>
                <a:latin typeface="+mn-lt"/>
              </a:rPr>
              <a:t> 접속 </a:t>
            </a:r>
            <a:endParaRPr lang="en-US" altLang="ko-KR" b="1" dirty="0" smtClean="0">
              <a:solidFill>
                <a:srgbClr val="0000CC"/>
              </a:solidFill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ko-KR" b="1" dirty="0">
                <a:latin typeface="+mn-lt"/>
              </a:rPr>
              <a:t> </a:t>
            </a:r>
            <a:r>
              <a:rPr lang="ko-KR" altLang="en-US" sz="2000" b="1" dirty="0" err="1" smtClean="0">
                <a:latin typeface="+mn-lt"/>
              </a:rPr>
              <a:t>민원서식기</a:t>
            </a:r>
            <a:r>
              <a:rPr lang="ko-KR" altLang="en-US" sz="2000" b="1" dirty="0" smtClean="0">
                <a:latin typeface="+mn-lt"/>
              </a:rPr>
              <a:t> </a:t>
            </a:r>
            <a:r>
              <a:rPr lang="ko-KR" altLang="en-US" sz="2000" b="1" dirty="0">
                <a:latin typeface="+mn-lt"/>
              </a:rPr>
              <a:t>다운로드</a:t>
            </a:r>
            <a:endParaRPr lang="ko-KR" altLang="en-US" b="1" dirty="0">
              <a:latin typeface="+mn-lt"/>
            </a:endParaRPr>
          </a:p>
          <a:p>
            <a:pPr marL="444500" indent="-444500">
              <a:lnSpc>
                <a:spcPct val="150000"/>
              </a:lnSpc>
            </a:pPr>
            <a:endParaRPr lang="en-US" altLang="ko-KR" sz="24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6" name="_x118076624" descr="EMB000008946a5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3481" y="1826070"/>
            <a:ext cx="6640710" cy="413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직사각형 115"/>
          <p:cNvSpPr/>
          <p:nvPr/>
        </p:nvSpPr>
        <p:spPr bwMode="auto">
          <a:xfrm>
            <a:off x="144861" y="1051603"/>
            <a:ext cx="8854280" cy="4819958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ko-KR" altLang="en-US" sz="2000" b="1" dirty="0" smtClean="0"/>
              <a:t> 의료기기 </a:t>
            </a:r>
            <a:r>
              <a:rPr lang="ko-KR" altLang="en-US" sz="2000" b="1" dirty="0" err="1" smtClean="0"/>
              <a:t>전자민원서식기</a:t>
            </a:r>
            <a:r>
              <a:rPr lang="ko-KR" altLang="en-US" sz="2000" b="1" dirty="0" smtClean="0"/>
              <a:t> 프로그램 </a:t>
            </a:r>
            <a:r>
              <a:rPr lang="ko-KR" altLang="en-US" sz="2000" b="1" dirty="0"/>
              <a:t>다운로드 후 </a:t>
            </a:r>
            <a:r>
              <a:rPr lang="ko-KR" altLang="en-US" sz="2000" b="1" dirty="0" smtClean="0"/>
              <a:t>설치</a:t>
            </a:r>
            <a:endParaRPr lang="en-US" altLang="ko-KR" sz="20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ko-KR" altLang="en-US" sz="2000" b="1" dirty="0" smtClean="0"/>
              <a:t> 바탕화면에 </a:t>
            </a:r>
            <a:r>
              <a:rPr lang="en-US" altLang="ko-KR" sz="2000" b="1" dirty="0" smtClean="0"/>
              <a:t>‘</a:t>
            </a:r>
            <a:r>
              <a:rPr lang="ko-KR" altLang="en-US" sz="2000" b="1" dirty="0" smtClean="0"/>
              <a:t>단축아이콘</a:t>
            </a:r>
            <a:r>
              <a:rPr lang="en-US" altLang="ko-KR" sz="2000" b="1" dirty="0" smtClean="0"/>
              <a:t>’</a:t>
            </a:r>
            <a:r>
              <a:rPr lang="ko-KR" altLang="en-US" sz="2000" b="1" dirty="0" smtClean="0"/>
              <a:t> 생성</a:t>
            </a:r>
            <a:endParaRPr lang="en-US" altLang="ko-KR" sz="24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ko-KR" altLang="en-US" sz="2400" b="1" dirty="0"/>
          </a:p>
          <a:p>
            <a:pPr marL="180000" lvl="1">
              <a:lnSpc>
                <a:spcPct val="150000"/>
              </a:lnSpc>
              <a:defRPr/>
            </a:pPr>
            <a:endParaRPr lang="en-US" altLang="ko-KR" dirty="0" smtClean="0"/>
          </a:p>
          <a:p>
            <a:pPr marL="180000" lvl="1">
              <a:lnSpc>
                <a:spcPct val="150000"/>
              </a:lnSpc>
              <a:defRPr/>
            </a:pPr>
            <a:endParaRPr lang="ko-KR" altLang="en-US" dirty="0"/>
          </a:p>
          <a:p>
            <a:pPr marL="180000" lvl="1">
              <a:lnSpc>
                <a:spcPct val="150000"/>
              </a:lnSpc>
              <a:defRPr/>
            </a:pPr>
            <a:endParaRPr lang="en-US" altLang="ko-KR" dirty="0" smtClean="0">
              <a:latin typeface="+mn-ea"/>
            </a:endParaRPr>
          </a:p>
          <a:p>
            <a:pPr marL="180000" lvl="1">
              <a:lnSpc>
                <a:spcPct val="150000"/>
              </a:lnSpc>
              <a:defRPr/>
            </a:pPr>
            <a:endParaRPr lang="en-US" altLang="ko-KR" dirty="0" smtClean="0">
              <a:latin typeface="+mn-ea"/>
            </a:endParaRPr>
          </a:p>
          <a:p>
            <a:pPr marL="180000" lvl="1">
              <a:lnSpc>
                <a:spcPct val="150000"/>
              </a:lnSpc>
              <a:defRPr/>
            </a:pPr>
            <a:endParaRPr lang="en-US" altLang="ko-KR" dirty="0" smtClean="0">
              <a:latin typeface="+mn-ea"/>
            </a:endParaRPr>
          </a:p>
        </p:txBody>
      </p:sp>
      <p:sp>
        <p:nvSpPr>
          <p:cNvPr id="13" name="제목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 smtClean="0"/>
              <a:t>I.</a:t>
            </a:r>
            <a:r>
              <a:rPr lang="ko-KR" altLang="en-US" sz="2800" dirty="0" smtClean="0"/>
              <a:t> 의료기기 </a:t>
            </a:r>
            <a:r>
              <a:rPr lang="ko-KR" altLang="en-US" sz="2800" dirty="0" err="1" smtClean="0"/>
              <a:t>전자민원서식기</a:t>
            </a:r>
            <a:r>
              <a:rPr lang="ko-KR" altLang="en-US" sz="2800" dirty="0" smtClean="0"/>
              <a:t> </a:t>
            </a:r>
            <a:r>
              <a:rPr lang="ko-KR" altLang="en-US" sz="2800" dirty="0"/>
              <a:t>설치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7612" b="74490"/>
          <a:stretch/>
        </p:blipFill>
        <p:spPr>
          <a:xfrm>
            <a:off x="2434760" y="2971020"/>
            <a:ext cx="3511180" cy="2060910"/>
          </a:xfrm>
          <a:prstGeom prst="rect">
            <a:avLst/>
          </a:prstGeom>
        </p:spPr>
      </p:pic>
      <p:sp>
        <p:nvSpPr>
          <p:cNvPr id="3" name="오른쪽 화살표 2"/>
          <p:cNvSpPr/>
          <p:nvPr/>
        </p:nvSpPr>
        <p:spPr>
          <a:xfrm rot="12986741">
            <a:off x="5685475" y="3596111"/>
            <a:ext cx="1263193" cy="56689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직사각형 115"/>
          <p:cNvSpPr/>
          <p:nvPr/>
        </p:nvSpPr>
        <p:spPr bwMode="auto">
          <a:xfrm>
            <a:off x="0" y="630770"/>
            <a:ext cx="8999140" cy="5548902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ko-KR" sz="1400" b="1" dirty="0" smtClean="0"/>
              <a:t>2·3·4</a:t>
            </a:r>
            <a:r>
              <a:rPr lang="ko-KR" altLang="en-US" sz="1400" b="1" dirty="0" smtClean="0"/>
              <a:t>등급 의료기기에 해당하는 체외진단용 방사성 의약품의 </a:t>
            </a:r>
            <a:r>
              <a:rPr lang="en-US" altLang="ko-KR" sz="1400" b="1" dirty="0" smtClean="0"/>
              <a:t>‘</a:t>
            </a:r>
            <a:r>
              <a:rPr lang="ko-KR" altLang="en-US" sz="1400" b="1" dirty="0" smtClean="0"/>
              <a:t>국문수입품목확인사항</a:t>
            </a:r>
            <a:r>
              <a:rPr lang="en-US" altLang="ko-KR" sz="1400" b="1" dirty="0" smtClean="0"/>
              <a:t>(</a:t>
            </a:r>
            <a:r>
              <a:rPr lang="ko-KR" altLang="en-US" sz="1400" b="1" dirty="0" err="1" smtClean="0"/>
              <a:t>의수협</a:t>
            </a:r>
            <a:r>
              <a:rPr lang="ko-KR" altLang="en-US" sz="1400" b="1" dirty="0" smtClean="0"/>
              <a:t> </a:t>
            </a:r>
            <a:r>
              <a:rPr lang="ko-KR" altLang="en-US" sz="1400" b="1" dirty="0" err="1" smtClean="0"/>
              <a:t>발행본</a:t>
            </a:r>
            <a:r>
              <a:rPr lang="en-US" altLang="ko-KR" sz="1400" b="1" dirty="0" smtClean="0"/>
              <a:t>)</a:t>
            </a:r>
            <a:r>
              <a:rPr lang="ko-KR" altLang="en-US" sz="1400" b="1" dirty="0" smtClean="0"/>
              <a:t> </a:t>
            </a:r>
            <a:r>
              <a:rPr lang="en-US" altLang="ko-KR" sz="1400" b="1" dirty="0" smtClean="0"/>
              <a:t>‘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ko-KR" altLang="en-US" sz="1400" b="1" dirty="0" smtClean="0"/>
              <a:t>국문수입품목확인사항의 각 항목 내용을 </a:t>
            </a:r>
            <a:r>
              <a:rPr lang="ko-KR" altLang="en-US" sz="1400" b="1" dirty="0" err="1" smtClean="0"/>
              <a:t>아래표와</a:t>
            </a:r>
            <a:r>
              <a:rPr lang="ko-KR" altLang="en-US" sz="1400" b="1" dirty="0" smtClean="0"/>
              <a:t> 같이 의료기기 허가증 </a:t>
            </a:r>
            <a:r>
              <a:rPr lang="ko-KR" altLang="en-US" sz="1400" b="1" dirty="0" smtClean="0">
                <a:solidFill>
                  <a:srgbClr val="008000"/>
                </a:solidFill>
              </a:rPr>
              <a:t>각 별첨문서에 해당 내용 </a:t>
            </a:r>
            <a:endParaRPr lang="en-US" altLang="ko-KR" sz="1400" b="1" dirty="0" smtClean="0">
              <a:solidFill>
                <a:srgbClr val="008000"/>
              </a:solidFill>
            </a:endParaRPr>
          </a:p>
          <a:p>
            <a:pPr marL="285750" indent="-285750"/>
            <a:r>
              <a:rPr lang="en-US" altLang="ko-KR" sz="1400" b="1" dirty="0" smtClean="0">
                <a:solidFill>
                  <a:srgbClr val="008000"/>
                </a:solidFill>
              </a:rPr>
              <a:t>    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스캔파일 첨부 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및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1400" b="1" dirty="0" smtClean="0"/>
              <a:t>기재 </a:t>
            </a:r>
            <a:endParaRPr lang="en-US" altLang="ko-KR" sz="1400" b="1" dirty="0" smtClean="0"/>
          </a:p>
          <a:p>
            <a:pPr marL="285750" indent="-285750">
              <a:lnSpc>
                <a:spcPct val="150000"/>
              </a:lnSpc>
            </a:pPr>
            <a:endParaRPr lang="en-US" altLang="ko-KR" sz="24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400" b="1" dirty="0"/>
          </a:p>
        </p:txBody>
      </p:sp>
      <p:sp>
        <p:nvSpPr>
          <p:cNvPr id="13" name="제목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/>
              <a:t>II.</a:t>
            </a:r>
            <a:r>
              <a:rPr lang="ko-KR" altLang="en-US" sz="2800" dirty="0"/>
              <a:t> </a:t>
            </a:r>
            <a:r>
              <a:rPr lang="ko-KR" altLang="en-US" sz="2800" dirty="0" smtClean="0"/>
              <a:t>수입허가 의료기기 </a:t>
            </a:r>
            <a:r>
              <a:rPr lang="ko-KR" altLang="en-US" sz="2800" dirty="0" err="1" smtClean="0"/>
              <a:t>전자민원서식기</a:t>
            </a:r>
            <a:r>
              <a:rPr lang="ko-KR" altLang="en-US" sz="2800" dirty="0" smtClean="0"/>
              <a:t> </a:t>
            </a:r>
            <a:r>
              <a:rPr lang="ko-KR" altLang="en-US" sz="2800" dirty="0"/>
              <a:t>작성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420253" y="652463"/>
            <a:ext cx="7387534" cy="39731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ko-KR" altLang="en-US" b="1" dirty="0" smtClean="0"/>
              <a:t>신청서 </a:t>
            </a:r>
            <a:r>
              <a:rPr lang="en-US" altLang="ko-KR" b="1" dirty="0" smtClean="0"/>
              <a:t>“</a:t>
            </a:r>
            <a:r>
              <a:rPr lang="ko-KR" altLang="en-US" b="1" dirty="0" smtClean="0"/>
              <a:t>별첨</a:t>
            </a:r>
            <a:r>
              <a:rPr lang="en-US" altLang="ko-KR" b="1" dirty="0" smtClean="0"/>
              <a:t>” </a:t>
            </a:r>
            <a:r>
              <a:rPr lang="ko-KR" altLang="en-US" b="1" dirty="0" smtClean="0"/>
              <a:t>작성을 위한 항목 비교 설명</a:t>
            </a:r>
            <a:endParaRPr lang="en-US" altLang="ko-KR" sz="2000" b="1" dirty="0"/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144860" y="1837606"/>
          <a:ext cx="8556760" cy="4397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2706"/>
                <a:gridCol w="699114"/>
                <a:gridCol w="4434940"/>
              </a:tblGrid>
              <a:tr h="3247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rgbClr val="C00000"/>
                          </a:solidFill>
                        </a:rPr>
                        <a:t>‘</a:t>
                      </a:r>
                      <a:r>
                        <a:rPr lang="ko-KR" altLang="en-US" sz="1400" dirty="0" smtClean="0">
                          <a:solidFill>
                            <a:srgbClr val="C00000"/>
                          </a:solidFill>
                        </a:rPr>
                        <a:t>국문수입품목확인</a:t>
                      </a:r>
                      <a:r>
                        <a:rPr lang="ko-KR" altLang="en-US" sz="1400" baseline="0" dirty="0" smtClean="0">
                          <a:solidFill>
                            <a:srgbClr val="C00000"/>
                          </a:solidFill>
                        </a:rPr>
                        <a:t>사항</a:t>
                      </a:r>
                      <a:r>
                        <a:rPr lang="en-US" altLang="ko-KR" sz="1400" baseline="0" dirty="0" smtClean="0">
                          <a:solidFill>
                            <a:srgbClr val="C00000"/>
                          </a:solidFill>
                        </a:rPr>
                        <a:t>’</a:t>
                      </a:r>
                      <a:r>
                        <a:rPr lang="ko-KR" altLang="en-US" sz="1400" dirty="0" smtClean="0">
                          <a:solidFill>
                            <a:srgbClr val="C00000"/>
                          </a:solidFill>
                        </a:rPr>
                        <a:t> 항목</a:t>
                      </a:r>
                      <a:endParaRPr lang="ko-KR" alt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rgbClr val="2D6400"/>
                          </a:solidFill>
                        </a:rPr>
                        <a:t>‘</a:t>
                      </a:r>
                      <a:r>
                        <a:rPr lang="ko-KR" altLang="en-US" sz="1400" dirty="0" smtClean="0">
                          <a:solidFill>
                            <a:srgbClr val="2D6400"/>
                          </a:solidFill>
                        </a:rPr>
                        <a:t>의료기기 허가증</a:t>
                      </a:r>
                      <a:r>
                        <a:rPr lang="en-US" altLang="ko-KR" sz="1400" dirty="0" smtClean="0">
                          <a:solidFill>
                            <a:srgbClr val="2D6400"/>
                          </a:solidFill>
                        </a:rPr>
                        <a:t>’</a:t>
                      </a:r>
                      <a:r>
                        <a:rPr lang="ko-KR" altLang="en-US" sz="1400" dirty="0" smtClean="0">
                          <a:solidFill>
                            <a:srgbClr val="2D6400"/>
                          </a:solidFill>
                        </a:rPr>
                        <a:t> 항목</a:t>
                      </a:r>
                      <a:endParaRPr lang="ko-KR" altLang="en-US" sz="1400" dirty="0">
                        <a:solidFill>
                          <a:srgbClr val="2D64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432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</a:rPr>
                        <a:t>① 제품명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</a:rPr>
                        <a:t>전자민원 신청 시</a:t>
                      </a:r>
                      <a:r>
                        <a:rPr lang="ko-KR" altLang="en-US" sz="1100" b="1" dirty="0" smtClean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altLang="ko-KR" sz="1300" b="1" dirty="0" smtClean="0">
                          <a:solidFill>
                            <a:srgbClr val="0000CC"/>
                          </a:solidFill>
                        </a:rPr>
                        <a:t>‘</a:t>
                      </a:r>
                      <a:r>
                        <a:rPr lang="ko-KR" altLang="en-US" sz="1300" b="1" dirty="0" smtClean="0">
                          <a:solidFill>
                            <a:srgbClr val="0000CC"/>
                          </a:solidFill>
                        </a:rPr>
                        <a:t>제품명</a:t>
                      </a:r>
                      <a:r>
                        <a:rPr lang="en-US" altLang="ko-KR" sz="1300" b="1" dirty="0" smtClean="0">
                          <a:solidFill>
                            <a:srgbClr val="0000CC"/>
                          </a:solidFill>
                        </a:rPr>
                        <a:t>(</a:t>
                      </a:r>
                      <a:r>
                        <a:rPr lang="ko-KR" altLang="en-US" sz="1300" b="1" dirty="0" err="1" smtClean="0">
                          <a:solidFill>
                            <a:srgbClr val="0000CC"/>
                          </a:solidFill>
                        </a:rPr>
                        <a:t>업체명</a:t>
                      </a:r>
                      <a:r>
                        <a:rPr lang="en-US" altLang="ko-KR" sz="1300" b="1" dirty="0" smtClean="0">
                          <a:solidFill>
                            <a:srgbClr val="0000CC"/>
                          </a:solidFill>
                        </a:rPr>
                        <a:t>.</a:t>
                      </a:r>
                      <a:r>
                        <a:rPr lang="ko-KR" altLang="en-US" sz="1300" b="1" dirty="0" smtClean="0">
                          <a:solidFill>
                            <a:srgbClr val="0000CC"/>
                          </a:solidFill>
                        </a:rPr>
                        <a:t>품목명</a:t>
                      </a:r>
                      <a:r>
                        <a:rPr lang="en-US" altLang="ko-KR" sz="1300" b="1" dirty="0" smtClean="0">
                          <a:solidFill>
                            <a:srgbClr val="0000CC"/>
                          </a:solidFill>
                        </a:rPr>
                        <a:t>,</a:t>
                      </a:r>
                      <a:r>
                        <a:rPr lang="ko-KR" altLang="en-US" sz="1300" b="1" dirty="0" smtClean="0">
                          <a:solidFill>
                            <a:srgbClr val="0000CC"/>
                          </a:solidFill>
                        </a:rPr>
                        <a:t>형명</a:t>
                      </a:r>
                      <a:r>
                        <a:rPr lang="en-US" altLang="ko-KR" sz="1300" b="1" dirty="0" smtClean="0">
                          <a:solidFill>
                            <a:srgbClr val="0000CC"/>
                          </a:solidFill>
                        </a:rPr>
                        <a:t>)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100" b="1" dirty="0" smtClean="0">
                          <a:solidFill>
                            <a:schemeClr val="tx1"/>
                          </a:solidFill>
                        </a:rPr>
                        <a:t>‘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</a:rPr>
                        <a:t>항에 기재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9525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</a:rPr>
                        <a:t>② 원료약품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</a:rPr>
                        <a:t>성분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</a:rPr>
                        <a:t> 및 분량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 smtClean="0">
                          <a:solidFill>
                            <a:srgbClr val="0000CC"/>
                          </a:solidFill>
                        </a:rPr>
                        <a:t>‘</a:t>
                      </a:r>
                      <a:r>
                        <a:rPr lang="ko-KR" altLang="en-US" sz="1300" b="1" dirty="0" smtClean="0">
                          <a:solidFill>
                            <a:srgbClr val="0000CC"/>
                          </a:solidFill>
                        </a:rPr>
                        <a:t>원재료</a:t>
                      </a:r>
                      <a:r>
                        <a:rPr lang="en-US" altLang="ko-KR" sz="1300" b="1" dirty="0" smtClean="0">
                          <a:solidFill>
                            <a:srgbClr val="0000CC"/>
                          </a:solidFill>
                        </a:rPr>
                        <a:t>’</a:t>
                      </a:r>
                      <a:r>
                        <a:rPr lang="ko-KR" altLang="en-US" sz="1300" b="1" dirty="0" smtClean="0">
                          <a:solidFill>
                            <a:srgbClr val="0000CC"/>
                          </a:solidFill>
                        </a:rPr>
                        <a:t> 파일</a:t>
                      </a:r>
                      <a:endParaRPr lang="ko-KR" altLang="en-US" sz="1300" b="1" dirty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9525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</a:rPr>
                        <a:t>③ 성상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 smtClean="0">
                          <a:solidFill>
                            <a:srgbClr val="0000CC"/>
                          </a:solidFill>
                        </a:rPr>
                        <a:t>‘</a:t>
                      </a:r>
                      <a:r>
                        <a:rPr lang="ko-KR" altLang="en-US" sz="1300" b="1" dirty="0" smtClean="0">
                          <a:solidFill>
                            <a:srgbClr val="0000CC"/>
                          </a:solidFill>
                        </a:rPr>
                        <a:t>모양 및 구조</a:t>
                      </a:r>
                      <a:r>
                        <a:rPr lang="en-US" altLang="ko-KR" sz="1300" b="1" dirty="0" smtClean="0">
                          <a:solidFill>
                            <a:srgbClr val="0000CC"/>
                          </a:solidFill>
                        </a:rPr>
                        <a:t>(</a:t>
                      </a:r>
                      <a:r>
                        <a:rPr lang="ko-KR" altLang="en-US" sz="1300" b="1" dirty="0" smtClean="0">
                          <a:solidFill>
                            <a:srgbClr val="0000CC"/>
                          </a:solidFill>
                        </a:rPr>
                        <a:t>외형</a:t>
                      </a:r>
                      <a:r>
                        <a:rPr lang="en-US" altLang="ko-KR" sz="1300" b="1" dirty="0" smtClean="0">
                          <a:solidFill>
                            <a:srgbClr val="0000CC"/>
                          </a:solidFill>
                        </a:rPr>
                        <a:t>)’ </a:t>
                      </a:r>
                      <a:r>
                        <a:rPr lang="ko-KR" altLang="en-US" sz="1300" b="1" dirty="0" smtClean="0">
                          <a:solidFill>
                            <a:srgbClr val="0000CC"/>
                          </a:solidFill>
                        </a:rPr>
                        <a:t>파일</a:t>
                      </a:r>
                      <a:endParaRPr lang="ko-KR" altLang="en-US" sz="1300" b="1" dirty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9525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</a:rPr>
                        <a:t>④ 용도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</a:rPr>
                        <a:t>(Intended</a:t>
                      </a:r>
                      <a:r>
                        <a:rPr lang="en-US" altLang="ko-KR" sz="1400" b="1" baseline="0" dirty="0" smtClean="0">
                          <a:solidFill>
                            <a:schemeClr val="tx1"/>
                          </a:solidFill>
                        </a:rPr>
                        <a:t> Use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dirty="0" smtClean="0">
                          <a:solidFill>
                            <a:schemeClr val="tx1"/>
                          </a:solidFill>
                        </a:rPr>
                        <a:t>전자민원 신청 시 </a:t>
                      </a:r>
                      <a:r>
                        <a:rPr lang="en-US" altLang="ko-KR" sz="1300" b="1" dirty="0" smtClean="0">
                          <a:solidFill>
                            <a:srgbClr val="0000CC"/>
                          </a:solidFill>
                        </a:rPr>
                        <a:t>‘</a:t>
                      </a:r>
                      <a:r>
                        <a:rPr lang="ko-KR" altLang="en-US" sz="1300" b="1" dirty="0" smtClean="0">
                          <a:solidFill>
                            <a:srgbClr val="0000CC"/>
                          </a:solidFill>
                        </a:rPr>
                        <a:t>사용목적</a:t>
                      </a:r>
                      <a:r>
                        <a:rPr lang="en-US" altLang="ko-KR" sz="1300" b="1" dirty="0" smtClean="0">
                          <a:solidFill>
                            <a:srgbClr val="0000CC"/>
                          </a:solidFill>
                        </a:rPr>
                        <a:t>’</a:t>
                      </a:r>
                      <a:r>
                        <a:rPr lang="ko-KR" altLang="en-US" sz="1300" b="1" dirty="0" smtClean="0">
                          <a:solidFill>
                            <a:srgbClr val="0000CC"/>
                          </a:solidFill>
                        </a:rPr>
                        <a:t>항에 기재 및  </a:t>
                      </a:r>
                      <a:r>
                        <a:rPr lang="en-US" altLang="ko-KR" sz="1300" b="1" dirty="0" smtClean="0">
                          <a:solidFill>
                            <a:srgbClr val="0000CC"/>
                          </a:solidFill>
                        </a:rPr>
                        <a:t>‘</a:t>
                      </a:r>
                      <a:r>
                        <a:rPr lang="ko-KR" altLang="en-US" sz="1300" b="1" dirty="0" smtClean="0">
                          <a:solidFill>
                            <a:srgbClr val="0000CC"/>
                          </a:solidFill>
                        </a:rPr>
                        <a:t>성능</a:t>
                      </a:r>
                      <a:r>
                        <a:rPr lang="en-US" altLang="ko-KR" sz="1300" b="1" dirty="0" smtClean="0">
                          <a:solidFill>
                            <a:srgbClr val="0000CC"/>
                          </a:solidFill>
                        </a:rPr>
                        <a:t>’</a:t>
                      </a:r>
                      <a:r>
                        <a:rPr lang="ko-KR" altLang="en-US" sz="1300" b="1" dirty="0" smtClean="0">
                          <a:solidFill>
                            <a:srgbClr val="0000CC"/>
                          </a:solidFill>
                        </a:rPr>
                        <a:t> 파일</a:t>
                      </a:r>
                      <a:endParaRPr lang="ko-KR" altLang="en-US" sz="1300" b="1" dirty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9525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</a:rPr>
                        <a:t>⑤ 용법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</a:rPr>
                        <a:t>·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</a:rPr>
                        <a:t>용량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 smtClean="0">
                          <a:solidFill>
                            <a:srgbClr val="0000CC"/>
                          </a:solidFill>
                        </a:rPr>
                        <a:t>‘</a:t>
                      </a:r>
                      <a:r>
                        <a:rPr lang="ko-KR" altLang="en-US" sz="1300" b="1" dirty="0" smtClean="0">
                          <a:solidFill>
                            <a:srgbClr val="0000CC"/>
                          </a:solidFill>
                        </a:rPr>
                        <a:t>사용방법</a:t>
                      </a:r>
                      <a:r>
                        <a:rPr lang="en-US" altLang="ko-KR" sz="1300" b="1" dirty="0" smtClean="0">
                          <a:solidFill>
                            <a:srgbClr val="0000CC"/>
                          </a:solidFill>
                        </a:rPr>
                        <a:t>’ </a:t>
                      </a:r>
                      <a:r>
                        <a:rPr lang="ko-KR" altLang="en-US" sz="1300" b="1" dirty="0" smtClean="0">
                          <a:solidFill>
                            <a:srgbClr val="0000CC"/>
                          </a:solidFill>
                        </a:rPr>
                        <a:t>파일</a:t>
                      </a:r>
                      <a:endParaRPr lang="ko-KR" altLang="en-US" sz="1300" b="1" dirty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9525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</a:rPr>
                        <a:t>⑥ 사용상의 주의사항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 smtClean="0">
                          <a:solidFill>
                            <a:srgbClr val="0000CC"/>
                          </a:solidFill>
                        </a:rPr>
                        <a:t>‘</a:t>
                      </a:r>
                      <a:r>
                        <a:rPr lang="ko-KR" altLang="en-US" sz="1300" b="1" dirty="0" smtClean="0">
                          <a:solidFill>
                            <a:srgbClr val="0000CC"/>
                          </a:solidFill>
                        </a:rPr>
                        <a:t>사용시  주의사항</a:t>
                      </a:r>
                      <a:r>
                        <a:rPr lang="en-US" altLang="ko-KR" sz="1300" b="1" dirty="0" smtClean="0">
                          <a:solidFill>
                            <a:srgbClr val="0000CC"/>
                          </a:solidFill>
                        </a:rPr>
                        <a:t>’ </a:t>
                      </a:r>
                      <a:r>
                        <a:rPr lang="ko-KR" altLang="en-US" sz="1300" b="1" dirty="0" smtClean="0">
                          <a:solidFill>
                            <a:srgbClr val="0000CC"/>
                          </a:solidFill>
                        </a:rPr>
                        <a:t>파일</a:t>
                      </a:r>
                      <a:endParaRPr lang="ko-KR" altLang="en-US" sz="1300" b="1" dirty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9525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</a:rPr>
                        <a:t>⑦ 포장단위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dirty="0" smtClean="0">
                          <a:solidFill>
                            <a:schemeClr val="tx1"/>
                          </a:solidFill>
                        </a:rPr>
                        <a:t>전자민원 신청 시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300" b="1" dirty="0" smtClean="0">
                          <a:solidFill>
                            <a:srgbClr val="0000CC"/>
                          </a:solidFill>
                        </a:rPr>
                        <a:t>‘</a:t>
                      </a:r>
                      <a:r>
                        <a:rPr lang="ko-KR" altLang="en-US" sz="1300" b="1" dirty="0" smtClean="0">
                          <a:solidFill>
                            <a:srgbClr val="0000CC"/>
                          </a:solidFill>
                        </a:rPr>
                        <a:t>포장단위</a:t>
                      </a:r>
                      <a:r>
                        <a:rPr lang="en-US" altLang="ko-KR" sz="1300" b="1" dirty="0" smtClean="0">
                          <a:solidFill>
                            <a:srgbClr val="0000CC"/>
                          </a:solidFill>
                        </a:rPr>
                        <a:t>’</a:t>
                      </a:r>
                      <a:r>
                        <a:rPr lang="ko-KR" altLang="en-US" sz="1300" b="1" dirty="0" smtClean="0">
                          <a:solidFill>
                            <a:srgbClr val="0000CC"/>
                          </a:solidFill>
                        </a:rPr>
                        <a:t>항에</a:t>
                      </a:r>
                      <a:r>
                        <a:rPr lang="en-US" altLang="ko-KR" sz="1300" b="1" dirty="0" smtClean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ko-KR" altLang="en-US" sz="1300" b="1" dirty="0" smtClean="0">
                          <a:solidFill>
                            <a:srgbClr val="0000CC"/>
                          </a:solidFill>
                        </a:rPr>
                        <a:t>기재</a:t>
                      </a:r>
                      <a:endParaRPr lang="ko-KR" altLang="en-US" sz="1300" b="1" dirty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9525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</a:rPr>
                        <a:t>⑧ 저장방법 및 사용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</a:rPr>
                        <a:t>유효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</a:rPr>
                        <a:t>기간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 smtClean="0">
                          <a:solidFill>
                            <a:srgbClr val="0000CC"/>
                          </a:solidFill>
                        </a:rPr>
                        <a:t>‘</a:t>
                      </a:r>
                      <a:r>
                        <a:rPr lang="ko-KR" altLang="en-US" sz="1300" b="1" dirty="0" smtClean="0">
                          <a:solidFill>
                            <a:srgbClr val="0000CC"/>
                          </a:solidFill>
                        </a:rPr>
                        <a:t>저장방법 및 사용기간</a:t>
                      </a:r>
                      <a:r>
                        <a:rPr lang="en-US" altLang="ko-KR" sz="1300" b="1" dirty="0" smtClean="0">
                          <a:solidFill>
                            <a:srgbClr val="0000CC"/>
                          </a:solidFill>
                        </a:rPr>
                        <a:t>(</a:t>
                      </a:r>
                      <a:r>
                        <a:rPr lang="ko-KR" altLang="en-US" sz="1300" b="1" dirty="0" smtClean="0">
                          <a:solidFill>
                            <a:srgbClr val="0000CC"/>
                          </a:solidFill>
                        </a:rPr>
                        <a:t>유효기간</a:t>
                      </a:r>
                      <a:r>
                        <a:rPr lang="en-US" altLang="ko-KR" sz="1300" b="1" dirty="0" smtClean="0">
                          <a:solidFill>
                            <a:srgbClr val="0000CC"/>
                          </a:solidFill>
                        </a:rPr>
                        <a:t>)’ </a:t>
                      </a:r>
                      <a:r>
                        <a:rPr lang="ko-KR" altLang="en-US" sz="1300" b="1" dirty="0" smtClean="0">
                          <a:solidFill>
                            <a:srgbClr val="0000CC"/>
                          </a:solidFill>
                        </a:rPr>
                        <a:t>파일</a:t>
                      </a:r>
                      <a:endParaRPr lang="ko-KR" altLang="en-US" sz="1300" b="1" dirty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9525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</a:rPr>
                        <a:t>⑨ 사용장비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 smtClean="0">
                          <a:solidFill>
                            <a:srgbClr val="0000CC"/>
                          </a:solidFill>
                        </a:rPr>
                        <a:t>‘</a:t>
                      </a:r>
                      <a:r>
                        <a:rPr lang="ko-KR" altLang="en-US" sz="1300" b="1" dirty="0" smtClean="0">
                          <a:solidFill>
                            <a:srgbClr val="0000CC"/>
                          </a:solidFill>
                        </a:rPr>
                        <a:t>사용방법</a:t>
                      </a:r>
                      <a:r>
                        <a:rPr lang="en-US" altLang="ko-KR" sz="1300" b="1" dirty="0" smtClean="0">
                          <a:solidFill>
                            <a:srgbClr val="0000CC"/>
                          </a:solidFill>
                        </a:rPr>
                        <a:t>’</a:t>
                      </a:r>
                      <a:r>
                        <a:rPr lang="ko-KR" altLang="en-US" sz="1300" b="1" baseline="0" dirty="0" smtClean="0">
                          <a:solidFill>
                            <a:srgbClr val="0000CC"/>
                          </a:solidFill>
                        </a:rPr>
                        <a:t> 파일</a:t>
                      </a:r>
                      <a:endParaRPr lang="ko-KR" altLang="en-US" sz="1300" b="1" dirty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5430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</a:rPr>
                        <a:t>⑩ 제조원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</a:rPr>
                        <a:t>국적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</a:rPr>
                        <a:t>제조회사명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</a:rPr>
                        <a:t>소재지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</a:rPr>
                        <a:t>전자민원 신청</a:t>
                      </a:r>
                      <a:r>
                        <a:rPr lang="ko-KR" altLang="en-US" sz="105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시</a:t>
                      </a:r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300" b="1" dirty="0" smtClean="0">
                          <a:solidFill>
                            <a:srgbClr val="0000CC"/>
                          </a:solidFill>
                        </a:rPr>
                        <a:t>‘</a:t>
                      </a:r>
                      <a:r>
                        <a:rPr lang="ko-KR" altLang="en-US" sz="1300" b="1" dirty="0" smtClean="0">
                          <a:solidFill>
                            <a:srgbClr val="0000CC"/>
                          </a:solidFill>
                        </a:rPr>
                        <a:t>제조원</a:t>
                      </a:r>
                      <a:r>
                        <a:rPr lang="en-US" altLang="ko-KR" sz="1300" b="1" dirty="0" smtClean="0">
                          <a:solidFill>
                            <a:srgbClr val="0000CC"/>
                          </a:solidFill>
                        </a:rPr>
                        <a:t>’</a:t>
                      </a:r>
                      <a:r>
                        <a:rPr lang="ko-KR" altLang="en-US" sz="1300" b="1" dirty="0" smtClean="0">
                          <a:solidFill>
                            <a:srgbClr val="0000CC"/>
                          </a:solidFill>
                        </a:rPr>
                        <a:t>항에</a:t>
                      </a:r>
                      <a:r>
                        <a:rPr lang="en-US" altLang="ko-KR" sz="1300" b="1" dirty="0" smtClean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ko-KR" altLang="en-US" sz="1300" b="1" dirty="0" smtClean="0">
                          <a:solidFill>
                            <a:srgbClr val="0000CC"/>
                          </a:solidFill>
                        </a:rPr>
                        <a:t>기재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1335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</a:rPr>
                        <a:t>⑪ 비고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rgbClr val="0000CC"/>
                          </a:solidFill>
                        </a:rPr>
                        <a:t>‘</a:t>
                      </a:r>
                      <a:r>
                        <a:rPr lang="ko-KR" altLang="en-US" sz="1200" b="1" dirty="0" smtClean="0">
                          <a:solidFill>
                            <a:srgbClr val="0000CC"/>
                          </a:solidFill>
                        </a:rPr>
                        <a:t>의료기기 전환 체외진단용 방사성의약품 허가관리 방안</a:t>
                      </a:r>
                      <a:r>
                        <a:rPr lang="en-US" altLang="ko-KR" sz="1200" b="1" dirty="0" smtClean="0">
                          <a:solidFill>
                            <a:srgbClr val="0000CC"/>
                          </a:solidFill>
                        </a:rPr>
                        <a:t>(‘15.1.8)’</a:t>
                      </a:r>
                      <a:r>
                        <a:rPr lang="ko-KR" altLang="en-US" sz="1200" b="1" dirty="0" smtClean="0">
                          <a:solidFill>
                            <a:srgbClr val="0000CC"/>
                          </a:solidFill>
                        </a:rPr>
                        <a:t>에  따른</a:t>
                      </a:r>
                      <a:r>
                        <a:rPr lang="en-US" altLang="ko-KR" sz="1200" b="1" baseline="0" dirty="0" smtClean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ko-KR" altLang="en-US" sz="1200" b="1" dirty="0" smtClean="0">
                          <a:solidFill>
                            <a:srgbClr val="0000CC"/>
                          </a:solidFill>
                        </a:rPr>
                        <a:t> 의료기기 수입허가증 발급</a:t>
                      </a:r>
                      <a:r>
                        <a:rPr lang="en-US" altLang="ko-KR" sz="1200" b="1" dirty="0" smtClean="0">
                          <a:solidFill>
                            <a:srgbClr val="0000CC"/>
                          </a:solidFill>
                        </a:rPr>
                        <a:t>’ 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</a:rPr>
                        <a:t>으로 기재</a:t>
                      </a:r>
                      <a:endParaRPr lang="ko-KR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0193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solidFill>
                            <a:srgbClr val="0000CC"/>
                          </a:solidFill>
                        </a:rPr>
                        <a:t>‘</a:t>
                      </a:r>
                      <a:r>
                        <a:rPr lang="ko-KR" altLang="en-US" sz="1400" b="1" dirty="0" smtClean="0">
                          <a:solidFill>
                            <a:srgbClr val="0000CC"/>
                          </a:solidFill>
                        </a:rPr>
                        <a:t>제조방법</a:t>
                      </a:r>
                      <a:r>
                        <a:rPr lang="en-US" altLang="ko-KR" sz="1400" b="1" dirty="0" smtClean="0">
                          <a:solidFill>
                            <a:srgbClr val="0000CC"/>
                          </a:solidFill>
                        </a:rPr>
                        <a:t>’</a:t>
                      </a:r>
                      <a:r>
                        <a:rPr lang="ko-KR" altLang="en-US" sz="1400" b="1" baseline="0" dirty="0" smtClean="0">
                          <a:solidFill>
                            <a:srgbClr val="0000CC"/>
                          </a:solidFill>
                        </a:rPr>
                        <a:t> 파일 </a:t>
                      </a:r>
                      <a:r>
                        <a:rPr lang="en-US" altLang="ko-KR" sz="1100" b="1" dirty="0" smtClean="0">
                          <a:solidFill>
                            <a:srgbClr val="0000CC"/>
                          </a:solidFill>
                        </a:rPr>
                        <a:t>(‘</a:t>
                      </a:r>
                      <a:r>
                        <a:rPr lang="ko-KR" altLang="en-US" sz="1100" b="1" dirty="0" smtClean="0">
                          <a:solidFill>
                            <a:srgbClr val="0000CC"/>
                          </a:solidFill>
                        </a:rPr>
                        <a:t>제조원의 제조방법에 따른다</a:t>
                      </a:r>
                      <a:r>
                        <a:rPr lang="en-US" altLang="ko-KR" sz="1100" b="1" dirty="0" smtClean="0">
                          <a:solidFill>
                            <a:srgbClr val="0000CC"/>
                          </a:solidFill>
                        </a:rPr>
                        <a:t>’ 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</a:rPr>
                        <a:t>로 기재</a:t>
                      </a:r>
                      <a:r>
                        <a:rPr lang="en-US" altLang="ko-KR" sz="1100" b="1" dirty="0" smtClean="0">
                          <a:solidFill>
                            <a:srgbClr val="0000CC"/>
                          </a:solidFill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solidFill>
                            <a:srgbClr val="0000CC"/>
                          </a:solidFill>
                          <a:latin typeface="+mj-lt"/>
                        </a:rPr>
                        <a:t>     ‘</a:t>
                      </a:r>
                      <a:r>
                        <a:rPr lang="ko-KR" altLang="en-US" sz="1400" b="1" dirty="0" smtClean="0">
                          <a:solidFill>
                            <a:srgbClr val="0000CC"/>
                          </a:solidFill>
                          <a:latin typeface="+mj-lt"/>
                        </a:rPr>
                        <a:t>시험규격</a:t>
                      </a:r>
                      <a:r>
                        <a:rPr lang="en-US" altLang="ko-KR" sz="1400" b="1" dirty="0" smtClean="0">
                          <a:solidFill>
                            <a:srgbClr val="0000CC"/>
                          </a:solidFill>
                          <a:latin typeface="+mj-lt"/>
                        </a:rPr>
                        <a:t>’ </a:t>
                      </a:r>
                      <a:r>
                        <a:rPr lang="ko-KR" altLang="en-US" sz="1400" b="1" dirty="0" smtClean="0">
                          <a:solidFill>
                            <a:srgbClr val="0000CC"/>
                          </a:solidFill>
                          <a:latin typeface="+mj-lt"/>
                        </a:rPr>
                        <a:t>파일 </a:t>
                      </a:r>
                      <a:r>
                        <a:rPr lang="en-US" altLang="ko-KR" sz="1100" b="1" dirty="0" smtClean="0">
                          <a:solidFill>
                            <a:srgbClr val="0000CC"/>
                          </a:solidFill>
                        </a:rPr>
                        <a:t>(‘</a:t>
                      </a:r>
                      <a:r>
                        <a:rPr lang="ko-KR" altLang="en-US" sz="1100" b="1" dirty="0" err="1" smtClean="0">
                          <a:solidFill>
                            <a:srgbClr val="0000CC"/>
                          </a:solidFill>
                        </a:rPr>
                        <a:t>해당없음</a:t>
                      </a:r>
                      <a:r>
                        <a:rPr lang="en-US" altLang="ko-KR" sz="1100" b="1" dirty="0" smtClean="0">
                          <a:solidFill>
                            <a:srgbClr val="0000CC"/>
                          </a:solidFill>
                        </a:rPr>
                        <a:t>’ </a:t>
                      </a:r>
                      <a:r>
                        <a:rPr lang="ko-KR" altLang="en-US" sz="1100" b="1" dirty="0" smtClean="0">
                          <a:solidFill>
                            <a:schemeClr val="tx1"/>
                          </a:solidFill>
                        </a:rPr>
                        <a:t>으로 기재</a:t>
                      </a:r>
                      <a:r>
                        <a:rPr lang="en-US" altLang="ko-KR" sz="1100" b="1" dirty="0" smtClean="0">
                          <a:solidFill>
                            <a:srgbClr val="0000CC"/>
                          </a:solidFill>
                        </a:rPr>
                        <a:t>)</a:t>
                      </a:r>
                      <a:endParaRPr lang="ko-KR" altLang="en-US" sz="1100" b="1" dirty="0" smtClean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오른쪽 화살표 18"/>
          <p:cNvSpPr/>
          <p:nvPr/>
        </p:nvSpPr>
        <p:spPr>
          <a:xfrm>
            <a:off x="3656040" y="2207720"/>
            <a:ext cx="457980" cy="152660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23" name="오른쪽 화살표 22"/>
          <p:cNvSpPr/>
          <p:nvPr/>
        </p:nvSpPr>
        <p:spPr>
          <a:xfrm>
            <a:off x="3656040" y="2589110"/>
            <a:ext cx="457980" cy="152660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24" name="오른쪽 화살표 23"/>
          <p:cNvSpPr/>
          <p:nvPr/>
        </p:nvSpPr>
        <p:spPr>
          <a:xfrm>
            <a:off x="3656040" y="2894690"/>
            <a:ext cx="457980" cy="152660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25" name="오른쪽 화살표 24"/>
          <p:cNvSpPr/>
          <p:nvPr/>
        </p:nvSpPr>
        <p:spPr>
          <a:xfrm>
            <a:off x="3656040" y="3200010"/>
            <a:ext cx="457980" cy="152660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26" name="오른쪽 화살표 25"/>
          <p:cNvSpPr/>
          <p:nvPr/>
        </p:nvSpPr>
        <p:spPr>
          <a:xfrm>
            <a:off x="3656040" y="3505330"/>
            <a:ext cx="457980" cy="152660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27" name="오른쪽 화살표 26"/>
          <p:cNvSpPr/>
          <p:nvPr/>
        </p:nvSpPr>
        <p:spPr>
          <a:xfrm>
            <a:off x="3656040" y="3810650"/>
            <a:ext cx="457980" cy="152660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28" name="오른쪽 화살표 27"/>
          <p:cNvSpPr/>
          <p:nvPr/>
        </p:nvSpPr>
        <p:spPr>
          <a:xfrm>
            <a:off x="3656040" y="4115970"/>
            <a:ext cx="457980" cy="152660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29" name="오른쪽 화살표 28"/>
          <p:cNvSpPr/>
          <p:nvPr/>
        </p:nvSpPr>
        <p:spPr>
          <a:xfrm>
            <a:off x="3656040" y="4421290"/>
            <a:ext cx="457980" cy="152660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30" name="오른쪽 화살표 29"/>
          <p:cNvSpPr/>
          <p:nvPr/>
        </p:nvSpPr>
        <p:spPr>
          <a:xfrm>
            <a:off x="3656040" y="4726610"/>
            <a:ext cx="457980" cy="152660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31" name="오른쪽 화살표 30"/>
          <p:cNvSpPr/>
          <p:nvPr/>
        </p:nvSpPr>
        <p:spPr>
          <a:xfrm>
            <a:off x="3656040" y="5031930"/>
            <a:ext cx="457980" cy="152660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32" name="오른쪽 화살표 31"/>
          <p:cNvSpPr/>
          <p:nvPr/>
        </p:nvSpPr>
        <p:spPr>
          <a:xfrm>
            <a:off x="3656040" y="5413580"/>
            <a:ext cx="457980" cy="152660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33" name="오른쪽 화살표 32"/>
          <p:cNvSpPr/>
          <p:nvPr/>
        </p:nvSpPr>
        <p:spPr>
          <a:xfrm>
            <a:off x="3656040" y="5871560"/>
            <a:ext cx="457980" cy="152660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</p:spTree>
    <p:extLst>
      <p:ext uri="{BB962C8B-B14F-4D97-AF65-F5344CB8AC3E}">
        <p14:creationId xmlns:p14="http://schemas.microsoft.com/office/powerpoint/2010/main" xmlns="" val="271886462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직사각형 115"/>
          <p:cNvSpPr/>
          <p:nvPr/>
        </p:nvSpPr>
        <p:spPr bwMode="auto">
          <a:xfrm>
            <a:off x="144861" y="898943"/>
            <a:ext cx="8854280" cy="5659587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522900" lvl="1" indent="-34290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ko-KR" altLang="en-US" sz="2000" b="1" dirty="0" smtClean="0"/>
              <a:t> 바탕화면의 의료기기 민원서식 작성기 실행</a:t>
            </a:r>
            <a:endParaRPr lang="en-US" altLang="ko-KR" sz="2000" b="1" dirty="0" smtClean="0"/>
          </a:p>
          <a:p>
            <a:pPr marL="522900" lvl="1" indent="-34290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en-US" altLang="ko-KR" sz="2000" b="1" dirty="0"/>
              <a:t> </a:t>
            </a:r>
            <a:r>
              <a:rPr lang="en-US" altLang="ko-KR" sz="2000" b="1" dirty="0" smtClean="0"/>
              <a:t>“</a:t>
            </a:r>
            <a:r>
              <a:rPr lang="ko-KR" altLang="en-US" sz="2000" b="1" dirty="0" smtClean="0"/>
              <a:t>신규서식 선택</a:t>
            </a:r>
            <a:r>
              <a:rPr lang="en-US" altLang="ko-KR" sz="2000" b="1" dirty="0" smtClean="0"/>
              <a:t>” </a:t>
            </a:r>
            <a:r>
              <a:rPr lang="ko-KR" altLang="en-US" sz="2000" b="1" dirty="0" smtClean="0"/>
              <a:t>창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생성</a:t>
            </a:r>
            <a:endParaRPr lang="en-US" altLang="ko-KR" sz="2000" b="1" dirty="0" smtClean="0"/>
          </a:p>
          <a:p>
            <a:pPr marL="522900" lvl="1" indent="-34290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en-US" altLang="ko-KR" sz="2000" b="1" dirty="0"/>
              <a:t> </a:t>
            </a:r>
            <a:r>
              <a:rPr lang="ko-KR" altLang="en-US" sz="2000" b="1" dirty="0"/>
              <a:t>제품에 대한 </a:t>
            </a:r>
            <a:r>
              <a:rPr lang="ko-KR" altLang="en-US" sz="2000" b="1" dirty="0" smtClean="0"/>
              <a:t>민원분류명 선택</a:t>
            </a:r>
            <a:endParaRPr lang="en-US" altLang="ko-KR" dirty="0" smtClean="0"/>
          </a:p>
          <a:p>
            <a:pPr marL="180000" lvl="1">
              <a:lnSpc>
                <a:spcPct val="150000"/>
              </a:lnSpc>
              <a:defRPr/>
            </a:pPr>
            <a:endParaRPr lang="en-US" altLang="ko-KR" dirty="0"/>
          </a:p>
          <a:p>
            <a:pPr marL="180000" lvl="1">
              <a:lnSpc>
                <a:spcPct val="150000"/>
              </a:lnSpc>
              <a:defRPr/>
            </a:pPr>
            <a:endParaRPr lang="en-US" altLang="ko-KR" dirty="0" smtClean="0"/>
          </a:p>
          <a:p>
            <a:pPr marL="180000" lvl="1">
              <a:lnSpc>
                <a:spcPct val="150000"/>
              </a:lnSpc>
              <a:defRPr/>
            </a:pPr>
            <a:endParaRPr lang="en-US" altLang="ko-KR" dirty="0"/>
          </a:p>
          <a:p>
            <a:pPr marL="180000" lvl="1">
              <a:lnSpc>
                <a:spcPct val="150000"/>
              </a:lnSpc>
              <a:defRPr/>
            </a:pPr>
            <a:endParaRPr lang="en-US" altLang="ko-KR" dirty="0" smtClean="0"/>
          </a:p>
          <a:p>
            <a:pPr marL="180000" lvl="1">
              <a:lnSpc>
                <a:spcPct val="150000"/>
              </a:lnSpc>
              <a:defRPr/>
            </a:pPr>
            <a:endParaRPr lang="ko-KR" altLang="en-US" dirty="0"/>
          </a:p>
          <a:p>
            <a:pPr marL="180000" lvl="1">
              <a:lnSpc>
                <a:spcPct val="150000"/>
              </a:lnSpc>
              <a:defRPr/>
            </a:pPr>
            <a:r>
              <a:rPr lang="en-US" altLang="ko-KR" dirty="0" smtClean="0">
                <a:latin typeface="+mn-ea"/>
              </a:rPr>
              <a:t> </a:t>
            </a:r>
          </a:p>
          <a:p>
            <a:pPr marL="180000" lvl="1">
              <a:lnSpc>
                <a:spcPct val="150000"/>
              </a:lnSpc>
              <a:defRPr/>
            </a:pPr>
            <a:endParaRPr lang="en-US" altLang="ko-KR" dirty="0" smtClean="0">
              <a:latin typeface="+mn-ea"/>
            </a:endParaRPr>
          </a:p>
          <a:p>
            <a:pPr marL="180000" lvl="1">
              <a:lnSpc>
                <a:spcPct val="150000"/>
              </a:lnSpc>
              <a:defRPr/>
            </a:pPr>
            <a:endParaRPr lang="en-US" altLang="ko-KR" dirty="0" smtClean="0">
              <a:latin typeface="+mn-ea"/>
            </a:endParaRPr>
          </a:p>
          <a:p>
            <a:pPr marL="180000" lvl="1">
              <a:lnSpc>
                <a:spcPct val="150000"/>
              </a:lnSpc>
              <a:defRPr/>
            </a:pPr>
            <a:endParaRPr lang="en-US" altLang="ko-KR" dirty="0" smtClean="0">
              <a:latin typeface="+mn-ea"/>
            </a:endParaRPr>
          </a:p>
          <a:p>
            <a:pPr marL="180000" lvl="1">
              <a:lnSpc>
                <a:spcPct val="150000"/>
              </a:lnSpc>
              <a:defRPr/>
            </a:pPr>
            <a:endParaRPr lang="en-US" altLang="ko-KR" dirty="0" smtClean="0">
              <a:latin typeface="+mn-ea"/>
            </a:endParaRPr>
          </a:p>
        </p:txBody>
      </p:sp>
      <p:sp>
        <p:nvSpPr>
          <p:cNvPr id="13" name="제목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 smtClean="0"/>
              <a:t>II.</a:t>
            </a:r>
            <a:r>
              <a:rPr lang="ko-KR" altLang="en-US" sz="2800" dirty="0" smtClean="0"/>
              <a:t> 수입허가 의료기기 </a:t>
            </a:r>
            <a:r>
              <a:rPr lang="ko-KR" altLang="en-US" sz="2800" dirty="0" err="1" smtClean="0"/>
              <a:t>전자민원서식기</a:t>
            </a:r>
            <a:r>
              <a:rPr lang="ko-KR" altLang="en-US" sz="2800" dirty="0" smtClean="0"/>
              <a:t> 작성</a:t>
            </a:r>
            <a:endParaRPr lang="ko-KR" altLang="en-US" sz="2800" dirty="0"/>
          </a:p>
        </p:txBody>
      </p:sp>
      <p:grpSp>
        <p:nvGrpSpPr>
          <p:cNvPr id="17" name="그룹 16"/>
          <p:cNvGrpSpPr/>
          <p:nvPr/>
        </p:nvGrpSpPr>
        <p:grpSpPr>
          <a:xfrm>
            <a:off x="679169" y="2395885"/>
            <a:ext cx="7897463" cy="4162645"/>
            <a:chOff x="679169" y="2395885"/>
            <a:chExt cx="7897463" cy="416264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6250"/>
            <a:stretch/>
          </p:blipFill>
          <p:spPr bwMode="auto">
            <a:xfrm>
              <a:off x="679169" y="2395885"/>
              <a:ext cx="7897463" cy="4162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그룹 6"/>
            <p:cNvGrpSpPr/>
            <p:nvPr/>
          </p:nvGrpSpPr>
          <p:grpSpPr>
            <a:xfrm>
              <a:off x="2859399" y="3351624"/>
              <a:ext cx="2935808" cy="993336"/>
              <a:chOff x="2859399" y="3187796"/>
              <a:chExt cx="2935808" cy="993336"/>
            </a:xfrm>
          </p:grpSpPr>
          <p:sp>
            <p:nvSpPr>
              <p:cNvPr id="2" name="직사각형 1"/>
              <p:cNvSpPr/>
              <p:nvPr/>
            </p:nvSpPr>
            <p:spPr>
              <a:xfrm>
                <a:off x="2859399" y="3875812"/>
                <a:ext cx="1221280" cy="152660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6" name="그룹 5"/>
              <p:cNvGrpSpPr/>
              <p:nvPr/>
            </p:nvGrpSpPr>
            <p:grpSpPr>
              <a:xfrm>
                <a:off x="4629200" y="3187796"/>
                <a:ext cx="1166007" cy="993336"/>
                <a:chOff x="4954950" y="3621990"/>
                <a:chExt cx="1166007" cy="993336"/>
              </a:xfrm>
            </p:grpSpPr>
            <p:sp>
              <p:nvSpPr>
                <p:cNvPr id="3" name="모서리가 둥근 사각형 설명선 2"/>
                <p:cNvSpPr/>
                <p:nvPr/>
              </p:nvSpPr>
              <p:spPr>
                <a:xfrm>
                  <a:off x="4954950" y="3621990"/>
                  <a:ext cx="1166007" cy="993336"/>
                </a:xfrm>
                <a:prstGeom prst="wedgeRoundRectCallou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" name="TextBox 3"/>
                <p:cNvSpPr txBox="1"/>
                <p:nvPr/>
              </p:nvSpPr>
              <p:spPr>
                <a:xfrm>
                  <a:off x="4954951" y="3756006"/>
                  <a:ext cx="1166006" cy="646331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200" b="1" dirty="0" smtClean="0">
                      <a:solidFill>
                        <a:schemeClr val="tx1"/>
                      </a:solidFill>
                    </a:rPr>
                    <a:t>2·3·4</a:t>
                  </a:r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등급 </a:t>
                  </a:r>
                  <a:endParaRPr lang="en-US" altLang="ko-KR" sz="1200" b="1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수입허가증</a:t>
                  </a:r>
                  <a:endParaRPr lang="en-US" altLang="ko-KR" sz="1200" b="1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 작성</a:t>
                  </a:r>
                  <a:endParaRPr lang="ko-KR" altLang="en-US" sz="1200" b="1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8" name="직사각형 7"/>
            <p:cNvSpPr/>
            <p:nvPr/>
          </p:nvSpPr>
          <p:spPr>
            <a:xfrm>
              <a:off x="2859399" y="4590751"/>
              <a:ext cx="1221280" cy="171712"/>
            </a:xfrm>
            <a:prstGeom prst="rect">
              <a:avLst/>
            </a:prstGeom>
            <a:noFill/>
            <a:ln w="1270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직사각형 15"/>
          <p:cNvSpPr/>
          <p:nvPr/>
        </p:nvSpPr>
        <p:spPr>
          <a:xfrm>
            <a:off x="466656" y="604790"/>
            <a:ext cx="7387534" cy="43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sz="2000" b="1" dirty="0" smtClean="0"/>
              <a:t>1. </a:t>
            </a:r>
            <a:r>
              <a:rPr lang="ko-KR" altLang="en-US" sz="2000" b="1" dirty="0" smtClean="0"/>
              <a:t>민원 선택</a:t>
            </a:r>
            <a:r>
              <a:rPr lang="en-US" altLang="ko-KR" sz="2000" b="1" dirty="0" smtClean="0"/>
              <a:t>(1/2)</a:t>
            </a:r>
            <a:endParaRPr lang="en-US" altLang="ko-KR" sz="2000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28952</TotalTime>
  <Words>1604</Words>
  <Application>Microsoft Office PowerPoint</Application>
  <PresentationFormat>화면 슬라이드 쇼(4:3)</PresentationFormat>
  <Paragraphs>422</Paragraphs>
  <Slides>39</Slides>
  <Notes>32</Notes>
  <HiddenSlides>0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39</vt:i4>
      </vt:variant>
    </vt:vector>
  </HeadingPairs>
  <TitlesOfParts>
    <vt:vector size="53" baseType="lpstr">
      <vt:lpstr>굴림</vt:lpstr>
      <vt:lpstr>Arial</vt:lpstr>
      <vt:lpstr>맑은 고딕</vt:lpstr>
      <vt:lpstr>Clarendon</vt:lpstr>
      <vt:lpstr>HY견고딕</vt:lpstr>
      <vt:lpstr>Wingdings</vt:lpstr>
      <vt:lpstr>한컴돋움</vt:lpstr>
      <vt:lpstr>돋움</vt:lpstr>
      <vt:lpstr>바탕</vt:lpstr>
      <vt:lpstr>Aharoni</vt:lpstr>
      <vt:lpstr>HY엽서L</vt:lpstr>
      <vt:lpstr>HY산B</vt:lpstr>
      <vt:lpstr>HY울릉도B</vt:lpstr>
      <vt:lpstr>디자인 사용자 지정</vt:lpstr>
      <vt:lpstr>슬라이드 1</vt:lpstr>
      <vt:lpstr>슬라이드 2</vt:lpstr>
      <vt:lpstr>슬라이드 3</vt:lpstr>
      <vt:lpstr>슬라이드 4</vt:lpstr>
      <vt:lpstr>의료기기 수입 허가증 발급 절차</vt:lpstr>
      <vt:lpstr>I. 의료기기 전자민원서식기 설치</vt:lpstr>
      <vt:lpstr>I. 의료기기 전자민원서식기 설치</vt:lpstr>
      <vt:lpstr>II. 수입허가 의료기기 전자민원서식기 작성</vt:lpstr>
      <vt:lpstr>II. 수입허가 의료기기 전자민원서식기 작성</vt:lpstr>
      <vt:lpstr>II. 수입허가 의료기기 전자민원서식기 작성</vt:lpstr>
      <vt:lpstr>II. 수입허가 의료기기 전자민원서식기 작성</vt:lpstr>
      <vt:lpstr>II. 수입허가 의료기기 전자민원서식기 작성</vt:lpstr>
      <vt:lpstr>II. 수입허가 의료기기 전자민원서식기 작성</vt:lpstr>
      <vt:lpstr>슬라이드 14</vt:lpstr>
      <vt:lpstr>II. 수입허가 의료기기 전자민원서식기 작성</vt:lpstr>
      <vt:lpstr>II. 수입허가 의료기기 전자민원서식기 작성</vt:lpstr>
      <vt:lpstr>II. 수입허가 의료기기 전자민원서식기 작성</vt:lpstr>
      <vt:lpstr>II. 수입허가 의료기기 전자민원서식기 작성</vt:lpstr>
      <vt:lpstr>II. 수입허가 의료기기 전자민원서식기 작성</vt:lpstr>
      <vt:lpstr>II. 수입허가 의료기기 전자민원서식기 작성</vt:lpstr>
      <vt:lpstr>II. 수입허가 의료기기 전자민원서식기 작성</vt:lpstr>
      <vt:lpstr>II. 수입허가 의료기기 전자민원서식기 작성</vt:lpstr>
      <vt:lpstr>II. 수입허가 의료기기 전자민원서식기 작성</vt:lpstr>
      <vt:lpstr>II. 수입허가 의료기기 전자민원서식기 작성</vt:lpstr>
      <vt:lpstr>II. 수입허가 의료기기 전자민원서식기 작성</vt:lpstr>
      <vt:lpstr>II. 수입허가 의료기기 전자민원서식기 작성</vt:lpstr>
      <vt:lpstr>II. 수입허가 의료기기 전자민원서식기 작성 및 신청 방법</vt:lpstr>
      <vt:lpstr>II. 수입허가 의료기기 전자민원서식기 작성 및 신청 방법</vt:lpstr>
      <vt:lpstr>III. 수입 허가증 발급을 위한 제출자료</vt:lpstr>
      <vt:lpstr>의료기기 수입업 허가 신청 절차</vt:lpstr>
      <vt:lpstr>I. 수입업 허가 신청 의료기기 전자민원서식기 작성</vt:lpstr>
      <vt:lpstr>슬라이드 32</vt:lpstr>
      <vt:lpstr>슬라이드 33</vt:lpstr>
      <vt:lpstr>I. 수입업 허가 신청 의료기기 전자민원서식기 작성</vt:lpstr>
      <vt:lpstr>참고 : 품질책임자 관련 자격요건</vt:lpstr>
      <vt:lpstr>I. 수입업 허가 신청 의료기기 전자민원서식기 작성 및 신청 방법</vt:lpstr>
      <vt:lpstr>II. 수입업 허가 신청 의료기기 전자민원서식기 작성 및 신청 방법</vt:lpstr>
      <vt:lpstr>III. 수입업 허가 및 수입허가 동시 발급 신청 시 참고사항</vt:lpstr>
      <vt:lpstr>국민의 삶의 질 향상을 위한 든든한 식약처</vt:lpstr>
    </vt:vector>
  </TitlesOfParts>
  <Company>Samsung Electronics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SEC</dc:creator>
  <cp:lastModifiedBy>user</cp:lastModifiedBy>
  <cp:revision>3059</cp:revision>
  <cp:lastPrinted>2012-01-09T08:43:23Z</cp:lastPrinted>
  <dcterms:created xsi:type="dcterms:W3CDTF">2009-12-12T06:09:28Z</dcterms:created>
  <dcterms:modified xsi:type="dcterms:W3CDTF">2015-01-14T01:12:35Z</dcterms:modified>
</cp:coreProperties>
</file>