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sldIdLst>
    <p:sldId id="256" r:id="rId2"/>
    <p:sldId id="260" r:id="rId3"/>
    <p:sldId id="272" r:id="rId4"/>
    <p:sldId id="261" r:id="rId5"/>
    <p:sldId id="264" r:id="rId6"/>
    <p:sldId id="263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4" r:id="rId17"/>
    <p:sldId id="282" r:id="rId18"/>
    <p:sldId id="285" r:id="rId19"/>
    <p:sldId id="280" r:id="rId20"/>
    <p:sldId id="286" r:id="rId21"/>
    <p:sldId id="287" r:id="rId22"/>
    <p:sldId id="288" r:id="rId23"/>
    <p:sldId id="289" r:id="rId24"/>
    <p:sldId id="262" r:id="rId25"/>
    <p:sldId id="291" r:id="rId26"/>
    <p:sldId id="307" r:id="rId27"/>
    <p:sldId id="350" r:id="rId28"/>
    <p:sldId id="351" r:id="rId29"/>
    <p:sldId id="346" r:id="rId30"/>
    <p:sldId id="347" r:id="rId31"/>
    <p:sldId id="348" r:id="rId32"/>
    <p:sldId id="349" r:id="rId33"/>
    <p:sldId id="306" r:id="rId34"/>
    <p:sldId id="293" r:id="rId35"/>
    <p:sldId id="294" r:id="rId36"/>
    <p:sldId id="295" r:id="rId37"/>
    <p:sldId id="299" r:id="rId38"/>
    <p:sldId id="303" r:id="rId39"/>
    <p:sldId id="301" r:id="rId40"/>
    <p:sldId id="311" r:id="rId41"/>
    <p:sldId id="302" r:id="rId42"/>
    <p:sldId id="304" r:id="rId43"/>
    <p:sldId id="266" r:id="rId44"/>
    <p:sldId id="320" r:id="rId45"/>
    <p:sldId id="313" r:id="rId46"/>
    <p:sldId id="321" r:id="rId47"/>
    <p:sldId id="322" r:id="rId48"/>
    <p:sldId id="323" r:id="rId49"/>
    <p:sldId id="324" r:id="rId50"/>
    <p:sldId id="326" r:id="rId51"/>
    <p:sldId id="309" r:id="rId52"/>
    <p:sldId id="327" r:id="rId53"/>
    <p:sldId id="328" r:id="rId54"/>
    <p:sldId id="329" r:id="rId55"/>
    <p:sldId id="330" r:id="rId56"/>
    <p:sldId id="331" r:id="rId57"/>
    <p:sldId id="352" r:id="rId58"/>
    <p:sldId id="353" r:id="rId59"/>
    <p:sldId id="354" r:id="rId60"/>
    <p:sldId id="355" r:id="rId61"/>
    <p:sldId id="269" r:id="rId62"/>
  </p:sldIdLst>
  <p:sldSz cx="9144000" cy="6858000" type="screen4x3"/>
  <p:notesSz cx="6743700" cy="9874250"/>
  <p:embeddedFontLst>
    <p:embeddedFont>
      <p:font typeface="휴먼모음T" panose="02030504000101010101" pitchFamily="18" charset="-127"/>
      <p:regular r:id="rId64"/>
    </p:embeddedFont>
    <p:embeddedFont>
      <p:font typeface="HY목각파임B" panose="02030600000101010101" pitchFamily="18" charset="-127"/>
      <p:regular r:id="rId65"/>
    </p:embeddedFont>
    <p:embeddedFont>
      <p:font typeface="휴먼옛체" panose="02010504000101010101" pitchFamily="2" charset="-127"/>
      <p:regular r:id="rId66"/>
    </p:embeddedFont>
    <p:embeddedFont>
      <p:font typeface="HY헤드라인M" panose="02030600000101010101" pitchFamily="18" charset="-127"/>
      <p:regular r:id="rId67"/>
    </p:embeddedFont>
    <p:embeddedFont>
      <p:font typeface="맑은 고딕" panose="020B0503020000020004" pitchFamily="50" charset="-127"/>
      <p:regular r:id="rId68"/>
      <p:bold r:id="rId69"/>
    </p:embeddedFont>
    <p:embeddedFont>
      <p:font typeface="HY수평선B" panose="02030600000101010101" pitchFamily="18" charset="-127"/>
      <p:regular r:id="rId70"/>
    </p:embeddedFont>
    <p:embeddedFont>
      <p:font typeface="HY엽서M" panose="02030600000101010101" pitchFamily="18" charset="-127"/>
      <p:regular r:id="rId71"/>
    </p:embeddedFont>
    <p:embeddedFont>
      <p:font typeface="HY바다M" panose="02030600000101010101" pitchFamily="18" charset="-127"/>
      <p:regular r:id="rId72"/>
    </p:embeddedFont>
    <p:embeddedFont>
      <p:font typeface="HY동녘B" panose="02030600000101010101" pitchFamily="18" charset="-127"/>
      <p:regular r:id="rId7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53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13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33"/>
    <a:srgbClr val="EAEAEA"/>
    <a:srgbClr val="45837C"/>
    <a:srgbClr val="B44836"/>
    <a:srgbClr val="2E866B"/>
    <a:srgbClr val="FFC904"/>
    <a:srgbClr val="FBD1C9"/>
    <a:srgbClr val="FAC0B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24" y="60"/>
      </p:cViewPr>
      <p:guideLst>
        <p:guide orient="horz" pos="2092"/>
        <p:guide pos="3840"/>
        <p:guide pos="1753"/>
        <p:guide pos="2880"/>
        <p:guide pos="13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DA960-3FC1-415E-B581-675419953030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1303F80E-2BBF-4071-8D3C-CED50E2A07E9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2FB58725-F44C-4368-9C36-3F58698813D4}" type="par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5876AD62-0F53-4084-A91D-57888B220A87}" type="sib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175B2587-521C-45DB-B4C4-47872E40D702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D1F2E54A-D46F-483C-84AD-926B1F62417A}" type="par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90776A91-8F76-41D7-BBBF-C7584416C736}" type="sib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0D65B238-28D8-4B8D-B7A9-026B4F3ABBBB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F96D9F9F-5031-44C1-8E8F-71221CC1BF1C}" type="par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4927B5F7-1E63-486F-8F2C-B9CE79ADC413}" type="sib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179A70AC-C56A-45F8-BACA-32597E5AD99B}" type="pres">
      <dgm:prSet presAssocID="{3F6DA960-3FC1-415E-B581-675419953030}" presName="linearFlow" presStyleCnt="0">
        <dgm:presLayoutVars>
          <dgm:resizeHandles val="exact"/>
        </dgm:presLayoutVars>
      </dgm:prSet>
      <dgm:spPr/>
    </dgm:pt>
    <dgm:pt modelId="{F9BACBE7-2F7B-4177-97C3-A3ADEC689662}" type="pres">
      <dgm:prSet presAssocID="{1303F80E-2BBF-4071-8D3C-CED50E2A07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B3A0EF-9AA2-4175-9E11-FBFC8E64BE6C}" type="pres">
      <dgm:prSet presAssocID="{5876AD62-0F53-4084-A91D-57888B220A8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7ED9B83-EA1E-47AA-9C71-A387A6B761A5}" type="pres">
      <dgm:prSet presAssocID="{5876AD62-0F53-4084-A91D-57888B220A87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B368A-AE2F-4A83-B9A6-98A1424B4407}" type="pres">
      <dgm:prSet presAssocID="{175B2587-521C-45DB-B4C4-47872E40D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B9093-475E-4263-9036-9193F7B43896}" type="pres">
      <dgm:prSet presAssocID="{90776A91-8F76-41D7-BBBF-C7584416C736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623F113-59FF-4D30-8975-C179B0999DC4}" type="pres">
      <dgm:prSet presAssocID="{90776A91-8F76-41D7-BBBF-C7584416C73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946C5D7-5E5B-41B3-B878-87B0FF17BD03}" type="pres">
      <dgm:prSet presAssocID="{0D65B238-28D8-4B8D-B7A9-026B4F3ABB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5C3DB1A-3DF7-4788-9D2D-9A8BC8D2D6DF}" srcId="{3F6DA960-3FC1-415E-B581-675419953030}" destId="{175B2587-521C-45DB-B4C4-47872E40D702}" srcOrd="1" destOrd="0" parTransId="{D1F2E54A-D46F-483C-84AD-926B1F62417A}" sibTransId="{90776A91-8F76-41D7-BBBF-C7584416C736}"/>
    <dgm:cxn modelId="{13AD0417-9BA1-403F-8D51-5D3ED598741D}" type="presOf" srcId="{175B2587-521C-45DB-B4C4-47872E40D702}" destId="{93EB368A-AE2F-4A83-B9A6-98A1424B4407}" srcOrd="0" destOrd="0" presId="urn:microsoft.com/office/officeart/2005/8/layout/process2"/>
    <dgm:cxn modelId="{045DC16D-8B83-4E12-9EB7-1A739E375BA1}" type="presOf" srcId="{90776A91-8F76-41D7-BBBF-C7584416C736}" destId="{298B9093-475E-4263-9036-9193F7B43896}" srcOrd="0" destOrd="0" presId="urn:microsoft.com/office/officeart/2005/8/layout/process2"/>
    <dgm:cxn modelId="{F2337415-FCC5-4317-A78E-DD46E89F33DB}" type="presOf" srcId="{1303F80E-2BBF-4071-8D3C-CED50E2A07E9}" destId="{F9BACBE7-2F7B-4177-97C3-A3ADEC689662}" srcOrd="0" destOrd="0" presId="urn:microsoft.com/office/officeart/2005/8/layout/process2"/>
    <dgm:cxn modelId="{C44A1402-9E95-40EF-B117-20FF74750458}" srcId="{3F6DA960-3FC1-415E-B581-675419953030}" destId="{1303F80E-2BBF-4071-8D3C-CED50E2A07E9}" srcOrd="0" destOrd="0" parTransId="{2FB58725-F44C-4368-9C36-3F58698813D4}" sibTransId="{5876AD62-0F53-4084-A91D-57888B220A87}"/>
    <dgm:cxn modelId="{FAA4AB7F-1358-43EC-BDD4-E966B8327791}" srcId="{3F6DA960-3FC1-415E-B581-675419953030}" destId="{0D65B238-28D8-4B8D-B7A9-026B4F3ABBBB}" srcOrd="2" destOrd="0" parTransId="{F96D9F9F-5031-44C1-8E8F-71221CC1BF1C}" sibTransId="{4927B5F7-1E63-486F-8F2C-B9CE79ADC413}"/>
    <dgm:cxn modelId="{C7ECBB07-5C34-4117-8F6D-33B7C8822556}" type="presOf" srcId="{3F6DA960-3FC1-415E-B581-675419953030}" destId="{179A70AC-C56A-45F8-BACA-32597E5AD99B}" srcOrd="0" destOrd="0" presId="urn:microsoft.com/office/officeart/2005/8/layout/process2"/>
    <dgm:cxn modelId="{F5432920-4A68-484F-AFB3-81AAFE6A8F8B}" type="presOf" srcId="{5876AD62-0F53-4084-A91D-57888B220A87}" destId="{D7ED9B83-EA1E-47AA-9C71-A387A6B761A5}" srcOrd="1" destOrd="0" presId="urn:microsoft.com/office/officeart/2005/8/layout/process2"/>
    <dgm:cxn modelId="{4B789111-C4B0-4285-BF5A-0785695A5343}" type="presOf" srcId="{0D65B238-28D8-4B8D-B7A9-026B4F3ABBBB}" destId="{2946C5D7-5E5B-41B3-B878-87B0FF17BD03}" srcOrd="0" destOrd="0" presId="urn:microsoft.com/office/officeart/2005/8/layout/process2"/>
    <dgm:cxn modelId="{F41C4BD4-0703-40D5-8160-6A989390E4BA}" type="presOf" srcId="{90776A91-8F76-41D7-BBBF-C7584416C736}" destId="{0623F113-59FF-4D30-8975-C179B0999DC4}" srcOrd="1" destOrd="0" presId="urn:microsoft.com/office/officeart/2005/8/layout/process2"/>
    <dgm:cxn modelId="{B0248D89-6126-410C-B1D9-7679E05A6328}" type="presOf" srcId="{5876AD62-0F53-4084-A91D-57888B220A87}" destId="{10B3A0EF-9AA2-4175-9E11-FBFC8E64BE6C}" srcOrd="0" destOrd="0" presId="urn:microsoft.com/office/officeart/2005/8/layout/process2"/>
    <dgm:cxn modelId="{0CF0B7FB-B5EE-423E-AD75-37C9068A2177}" type="presParOf" srcId="{179A70AC-C56A-45F8-BACA-32597E5AD99B}" destId="{F9BACBE7-2F7B-4177-97C3-A3ADEC689662}" srcOrd="0" destOrd="0" presId="urn:microsoft.com/office/officeart/2005/8/layout/process2"/>
    <dgm:cxn modelId="{5723FD7A-F5E2-4478-B1C7-C4FE708D6075}" type="presParOf" srcId="{179A70AC-C56A-45F8-BACA-32597E5AD99B}" destId="{10B3A0EF-9AA2-4175-9E11-FBFC8E64BE6C}" srcOrd="1" destOrd="0" presId="urn:microsoft.com/office/officeart/2005/8/layout/process2"/>
    <dgm:cxn modelId="{31643C64-7D47-4B33-A1B2-E9204E9D4219}" type="presParOf" srcId="{10B3A0EF-9AA2-4175-9E11-FBFC8E64BE6C}" destId="{D7ED9B83-EA1E-47AA-9C71-A387A6B761A5}" srcOrd="0" destOrd="0" presId="urn:microsoft.com/office/officeart/2005/8/layout/process2"/>
    <dgm:cxn modelId="{3523DD87-E4C1-4BF7-965E-610C4DF5D160}" type="presParOf" srcId="{179A70AC-C56A-45F8-BACA-32597E5AD99B}" destId="{93EB368A-AE2F-4A83-B9A6-98A1424B4407}" srcOrd="2" destOrd="0" presId="urn:microsoft.com/office/officeart/2005/8/layout/process2"/>
    <dgm:cxn modelId="{ECDF8FA6-19BE-4A75-9B0F-2B1F729D4A87}" type="presParOf" srcId="{179A70AC-C56A-45F8-BACA-32597E5AD99B}" destId="{298B9093-475E-4263-9036-9193F7B43896}" srcOrd="3" destOrd="0" presId="urn:microsoft.com/office/officeart/2005/8/layout/process2"/>
    <dgm:cxn modelId="{65227276-2281-4C5D-B71A-5CFA75A958CE}" type="presParOf" srcId="{298B9093-475E-4263-9036-9193F7B43896}" destId="{0623F113-59FF-4D30-8975-C179B0999DC4}" srcOrd="0" destOrd="0" presId="urn:microsoft.com/office/officeart/2005/8/layout/process2"/>
    <dgm:cxn modelId="{77431274-09E4-4A1D-B4B8-D8C6617E9660}" type="presParOf" srcId="{179A70AC-C56A-45F8-BACA-32597E5AD99B}" destId="{2946C5D7-5E5B-41B3-B878-87B0FF17BD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DA960-3FC1-415E-B581-675419953030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1303F80E-2BBF-4071-8D3C-CED50E2A07E9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2FB58725-F44C-4368-9C36-3F58698813D4}" type="par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5876AD62-0F53-4084-A91D-57888B220A87}" type="sibTrans" cxnId="{C44A1402-9E95-40EF-B117-20FF74750458}">
      <dgm:prSet/>
      <dgm:spPr/>
      <dgm:t>
        <a:bodyPr/>
        <a:lstStyle/>
        <a:p>
          <a:pPr latinLnBrk="1"/>
          <a:endParaRPr lang="ko-KR" altLang="en-US"/>
        </a:p>
      </dgm:t>
    </dgm:pt>
    <dgm:pt modelId="{175B2587-521C-45DB-B4C4-47872E40D702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D1F2E54A-D46F-483C-84AD-926B1F62417A}" type="par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90776A91-8F76-41D7-BBBF-C7584416C736}" type="sibTrans" cxnId="{E5C3DB1A-3DF7-4788-9D2D-9A8BC8D2D6DF}">
      <dgm:prSet/>
      <dgm:spPr/>
      <dgm:t>
        <a:bodyPr/>
        <a:lstStyle/>
        <a:p>
          <a:pPr latinLnBrk="1"/>
          <a:endParaRPr lang="ko-KR" altLang="en-US"/>
        </a:p>
      </dgm:t>
    </dgm:pt>
    <dgm:pt modelId="{0D65B238-28D8-4B8D-B7A9-026B4F3ABBBB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F96D9F9F-5031-44C1-8E8F-71221CC1BF1C}" type="par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4927B5F7-1E63-486F-8F2C-B9CE79ADC413}" type="sibTrans" cxnId="{FAA4AB7F-1358-43EC-BDD4-E966B8327791}">
      <dgm:prSet/>
      <dgm:spPr/>
      <dgm:t>
        <a:bodyPr/>
        <a:lstStyle/>
        <a:p>
          <a:pPr latinLnBrk="1"/>
          <a:endParaRPr lang="ko-KR" altLang="en-US"/>
        </a:p>
      </dgm:t>
    </dgm:pt>
    <dgm:pt modelId="{179A70AC-C56A-45F8-BACA-32597E5AD99B}" type="pres">
      <dgm:prSet presAssocID="{3F6DA960-3FC1-415E-B581-675419953030}" presName="linearFlow" presStyleCnt="0">
        <dgm:presLayoutVars>
          <dgm:resizeHandles val="exact"/>
        </dgm:presLayoutVars>
      </dgm:prSet>
      <dgm:spPr/>
    </dgm:pt>
    <dgm:pt modelId="{F9BACBE7-2F7B-4177-97C3-A3ADEC689662}" type="pres">
      <dgm:prSet presAssocID="{1303F80E-2BBF-4071-8D3C-CED50E2A07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B3A0EF-9AA2-4175-9E11-FBFC8E64BE6C}" type="pres">
      <dgm:prSet presAssocID="{5876AD62-0F53-4084-A91D-57888B220A8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7ED9B83-EA1E-47AA-9C71-A387A6B761A5}" type="pres">
      <dgm:prSet presAssocID="{5876AD62-0F53-4084-A91D-57888B220A87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3EB368A-AE2F-4A83-B9A6-98A1424B4407}" type="pres">
      <dgm:prSet presAssocID="{175B2587-521C-45DB-B4C4-47872E40D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B9093-475E-4263-9036-9193F7B43896}" type="pres">
      <dgm:prSet presAssocID="{90776A91-8F76-41D7-BBBF-C7584416C736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623F113-59FF-4D30-8975-C179B0999DC4}" type="pres">
      <dgm:prSet presAssocID="{90776A91-8F76-41D7-BBBF-C7584416C73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946C5D7-5E5B-41B3-B878-87B0FF17BD03}" type="pres">
      <dgm:prSet presAssocID="{0D65B238-28D8-4B8D-B7A9-026B4F3ABB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78E2BA-FA09-417B-B72E-FD2C61308524}" type="presOf" srcId="{90776A91-8F76-41D7-BBBF-C7584416C736}" destId="{298B9093-475E-4263-9036-9193F7B43896}" srcOrd="0" destOrd="0" presId="urn:microsoft.com/office/officeart/2005/8/layout/process2"/>
    <dgm:cxn modelId="{DE112928-AE68-4055-A024-E14BAFD164EF}" type="presOf" srcId="{5876AD62-0F53-4084-A91D-57888B220A87}" destId="{D7ED9B83-EA1E-47AA-9C71-A387A6B761A5}" srcOrd="1" destOrd="0" presId="urn:microsoft.com/office/officeart/2005/8/layout/process2"/>
    <dgm:cxn modelId="{E5C3DB1A-3DF7-4788-9D2D-9A8BC8D2D6DF}" srcId="{3F6DA960-3FC1-415E-B581-675419953030}" destId="{175B2587-521C-45DB-B4C4-47872E40D702}" srcOrd="1" destOrd="0" parTransId="{D1F2E54A-D46F-483C-84AD-926B1F62417A}" sibTransId="{90776A91-8F76-41D7-BBBF-C7584416C736}"/>
    <dgm:cxn modelId="{99648D8D-7A42-442B-82AC-5D7B3DD70C80}" type="presOf" srcId="{1303F80E-2BBF-4071-8D3C-CED50E2A07E9}" destId="{F9BACBE7-2F7B-4177-97C3-A3ADEC689662}" srcOrd="0" destOrd="0" presId="urn:microsoft.com/office/officeart/2005/8/layout/process2"/>
    <dgm:cxn modelId="{CC6CF297-40B2-4056-984E-13D867FFAEBB}" type="presOf" srcId="{5876AD62-0F53-4084-A91D-57888B220A87}" destId="{10B3A0EF-9AA2-4175-9E11-FBFC8E64BE6C}" srcOrd="0" destOrd="0" presId="urn:microsoft.com/office/officeart/2005/8/layout/process2"/>
    <dgm:cxn modelId="{6F4A40AE-114F-40E9-A053-EE114367DE53}" type="presOf" srcId="{90776A91-8F76-41D7-BBBF-C7584416C736}" destId="{0623F113-59FF-4D30-8975-C179B0999DC4}" srcOrd="1" destOrd="0" presId="urn:microsoft.com/office/officeart/2005/8/layout/process2"/>
    <dgm:cxn modelId="{C44A1402-9E95-40EF-B117-20FF74750458}" srcId="{3F6DA960-3FC1-415E-B581-675419953030}" destId="{1303F80E-2BBF-4071-8D3C-CED50E2A07E9}" srcOrd="0" destOrd="0" parTransId="{2FB58725-F44C-4368-9C36-3F58698813D4}" sibTransId="{5876AD62-0F53-4084-A91D-57888B220A87}"/>
    <dgm:cxn modelId="{637860F7-3423-4B4C-B468-6088D2BB1CE7}" type="presOf" srcId="{0D65B238-28D8-4B8D-B7A9-026B4F3ABBBB}" destId="{2946C5D7-5E5B-41B3-B878-87B0FF17BD03}" srcOrd="0" destOrd="0" presId="urn:microsoft.com/office/officeart/2005/8/layout/process2"/>
    <dgm:cxn modelId="{FAA4AB7F-1358-43EC-BDD4-E966B8327791}" srcId="{3F6DA960-3FC1-415E-B581-675419953030}" destId="{0D65B238-28D8-4B8D-B7A9-026B4F3ABBBB}" srcOrd="2" destOrd="0" parTransId="{F96D9F9F-5031-44C1-8E8F-71221CC1BF1C}" sibTransId="{4927B5F7-1E63-486F-8F2C-B9CE79ADC413}"/>
    <dgm:cxn modelId="{7F94B01D-3D18-4FC6-9FA1-0FB3FECD60B9}" type="presOf" srcId="{175B2587-521C-45DB-B4C4-47872E40D702}" destId="{93EB368A-AE2F-4A83-B9A6-98A1424B4407}" srcOrd="0" destOrd="0" presId="urn:microsoft.com/office/officeart/2005/8/layout/process2"/>
    <dgm:cxn modelId="{5C3FE7AB-6141-4C8D-B4CA-FC4452B3BE65}" type="presOf" srcId="{3F6DA960-3FC1-415E-B581-675419953030}" destId="{179A70AC-C56A-45F8-BACA-32597E5AD99B}" srcOrd="0" destOrd="0" presId="urn:microsoft.com/office/officeart/2005/8/layout/process2"/>
    <dgm:cxn modelId="{C8B627A2-2F5A-48B2-A985-2D92EE2F8D9F}" type="presParOf" srcId="{179A70AC-C56A-45F8-BACA-32597E5AD99B}" destId="{F9BACBE7-2F7B-4177-97C3-A3ADEC689662}" srcOrd="0" destOrd="0" presId="urn:microsoft.com/office/officeart/2005/8/layout/process2"/>
    <dgm:cxn modelId="{AC6A2873-97FA-41F3-891F-24ADD2D01B0F}" type="presParOf" srcId="{179A70AC-C56A-45F8-BACA-32597E5AD99B}" destId="{10B3A0EF-9AA2-4175-9E11-FBFC8E64BE6C}" srcOrd="1" destOrd="0" presId="urn:microsoft.com/office/officeart/2005/8/layout/process2"/>
    <dgm:cxn modelId="{0DEE0343-02D9-4377-8DBA-638604C7231E}" type="presParOf" srcId="{10B3A0EF-9AA2-4175-9E11-FBFC8E64BE6C}" destId="{D7ED9B83-EA1E-47AA-9C71-A387A6B761A5}" srcOrd="0" destOrd="0" presId="urn:microsoft.com/office/officeart/2005/8/layout/process2"/>
    <dgm:cxn modelId="{A996C5CA-5D8A-4E99-AC14-90D69BCDDA0E}" type="presParOf" srcId="{179A70AC-C56A-45F8-BACA-32597E5AD99B}" destId="{93EB368A-AE2F-4A83-B9A6-98A1424B4407}" srcOrd="2" destOrd="0" presId="urn:microsoft.com/office/officeart/2005/8/layout/process2"/>
    <dgm:cxn modelId="{5D3BCF87-F967-4E04-9803-5806585547F9}" type="presParOf" srcId="{179A70AC-C56A-45F8-BACA-32597E5AD99B}" destId="{298B9093-475E-4263-9036-9193F7B43896}" srcOrd="3" destOrd="0" presId="urn:microsoft.com/office/officeart/2005/8/layout/process2"/>
    <dgm:cxn modelId="{D1C3E16E-7470-46F2-9899-C1FC9067A6D3}" type="presParOf" srcId="{298B9093-475E-4263-9036-9193F7B43896}" destId="{0623F113-59FF-4D30-8975-C179B0999DC4}" srcOrd="0" destOrd="0" presId="urn:microsoft.com/office/officeart/2005/8/layout/process2"/>
    <dgm:cxn modelId="{3BAE6339-F441-424E-B8C3-E917B3C3072C}" type="presParOf" srcId="{179A70AC-C56A-45F8-BACA-32597E5AD99B}" destId="{2946C5D7-5E5B-41B3-B878-87B0FF17BD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ACBE7-2F7B-4177-97C3-A3ADEC689662}">
      <dsp:nvSpPr>
        <dsp:cNvPr id="0" name=""/>
        <dsp:cNvSpPr/>
      </dsp:nvSpPr>
      <dsp:spPr>
        <a:xfrm>
          <a:off x="628888" y="0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37964"/>
        <a:ext cx="2257220" cy="1220265"/>
      </dsp:txXfrm>
    </dsp:sp>
    <dsp:sp modelId="{10B3A0EF-9AA2-4175-9E11-FBFC8E64BE6C}">
      <dsp:nvSpPr>
        <dsp:cNvPr id="0" name=""/>
        <dsp:cNvSpPr/>
      </dsp:nvSpPr>
      <dsp:spPr>
        <a:xfrm rot="5400000">
          <a:off x="1552426" y="1328598"/>
          <a:ext cx="486072" cy="583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 rot="-5400000">
        <a:off x="1620476" y="1377205"/>
        <a:ext cx="349973" cy="340250"/>
      </dsp:txXfrm>
    </dsp:sp>
    <dsp:sp modelId="{93EB368A-AE2F-4A83-B9A6-98A1424B4407}">
      <dsp:nvSpPr>
        <dsp:cNvPr id="0" name=""/>
        <dsp:cNvSpPr/>
      </dsp:nvSpPr>
      <dsp:spPr>
        <a:xfrm>
          <a:off x="628888" y="1944290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1982254"/>
        <a:ext cx="2257220" cy="1220265"/>
      </dsp:txXfrm>
    </dsp:sp>
    <dsp:sp modelId="{298B9093-475E-4263-9036-9193F7B43896}">
      <dsp:nvSpPr>
        <dsp:cNvPr id="0" name=""/>
        <dsp:cNvSpPr/>
      </dsp:nvSpPr>
      <dsp:spPr>
        <a:xfrm rot="5400000">
          <a:off x="1552426" y="3272889"/>
          <a:ext cx="486072" cy="583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 rot="-5400000">
        <a:off x="1620476" y="3321496"/>
        <a:ext cx="349973" cy="340250"/>
      </dsp:txXfrm>
    </dsp:sp>
    <dsp:sp modelId="{2946C5D7-5E5B-41B3-B878-87B0FF17BD03}">
      <dsp:nvSpPr>
        <dsp:cNvPr id="0" name=""/>
        <dsp:cNvSpPr/>
      </dsp:nvSpPr>
      <dsp:spPr>
        <a:xfrm>
          <a:off x="628888" y="3888581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3926545"/>
        <a:ext cx="2257220" cy="1220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ACBE7-2F7B-4177-97C3-A3ADEC689662}">
      <dsp:nvSpPr>
        <dsp:cNvPr id="0" name=""/>
        <dsp:cNvSpPr/>
      </dsp:nvSpPr>
      <dsp:spPr>
        <a:xfrm>
          <a:off x="628888" y="0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37964"/>
        <a:ext cx="2257220" cy="1220265"/>
      </dsp:txXfrm>
    </dsp:sp>
    <dsp:sp modelId="{10B3A0EF-9AA2-4175-9E11-FBFC8E64BE6C}">
      <dsp:nvSpPr>
        <dsp:cNvPr id="0" name=""/>
        <dsp:cNvSpPr/>
      </dsp:nvSpPr>
      <dsp:spPr>
        <a:xfrm rot="5400000">
          <a:off x="1552426" y="1328598"/>
          <a:ext cx="486072" cy="583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 rot="-5400000">
        <a:off x="1620476" y="1377205"/>
        <a:ext cx="349973" cy="340250"/>
      </dsp:txXfrm>
    </dsp:sp>
    <dsp:sp modelId="{93EB368A-AE2F-4A83-B9A6-98A1424B4407}">
      <dsp:nvSpPr>
        <dsp:cNvPr id="0" name=""/>
        <dsp:cNvSpPr/>
      </dsp:nvSpPr>
      <dsp:spPr>
        <a:xfrm>
          <a:off x="628888" y="1944290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1982254"/>
        <a:ext cx="2257220" cy="1220265"/>
      </dsp:txXfrm>
    </dsp:sp>
    <dsp:sp modelId="{298B9093-475E-4263-9036-9193F7B43896}">
      <dsp:nvSpPr>
        <dsp:cNvPr id="0" name=""/>
        <dsp:cNvSpPr/>
      </dsp:nvSpPr>
      <dsp:spPr>
        <a:xfrm rot="5400000">
          <a:off x="1552426" y="3272889"/>
          <a:ext cx="486072" cy="583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 rot="-5400000">
        <a:off x="1620476" y="3321496"/>
        <a:ext cx="349973" cy="340250"/>
      </dsp:txXfrm>
    </dsp:sp>
    <dsp:sp modelId="{2946C5D7-5E5B-41B3-B878-87B0FF17BD03}">
      <dsp:nvSpPr>
        <dsp:cNvPr id="0" name=""/>
        <dsp:cNvSpPr/>
      </dsp:nvSpPr>
      <dsp:spPr>
        <a:xfrm>
          <a:off x="628888" y="3888581"/>
          <a:ext cx="2333148" cy="1296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300" kern="1200" dirty="0" smtClean="0"/>
            <a:t> </a:t>
          </a:r>
          <a:endParaRPr lang="ko-KR" altLang="en-US" sz="4300" kern="1200" dirty="0"/>
        </a:p>
      </dsp:txBody>
      <dsp:txXfrm>
        <a:off x="666852" y="3926545"/>
        <a:ext cx="2257220" cy="122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F126-3CF0-4A0D-9F97-1BCD907C0F59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432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9525" y="937895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D02C-2806-425B-BAB9-B2656895E4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36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AD24-034A-4150-B900-E53A2BED6B1B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415429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69145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17474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79561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90431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5175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3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78324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8798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32446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3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098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3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1827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49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BB7C-ED8A-4757-AD83-71D1217BD5FA}" type="datetimeFigureOut">
              <a:rPr lang="ko-KR" altLang="en-US" smtClean="0"/>
              <a:pPr/>
              <a:t>2015-07-24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7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med.mfds.go.kr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38548" y="1590071"/>
            <a:ext cx="2861681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HY목각파임B" pitchFamily="18" charset="-127"/>
                <a:ea typeface="HY목각파임B" pitchFamily="18" charset="-127"/>
                <a:cs typeface="Arial" panose="020B0604020202020204" pitchFamily="34" charset="0"/>
              </a:rPr>
              <a:t>2016</a:t>
            </a:r>
            <a:r>
              <a:rPr lang="ko-KR" altLang="en-US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HY목각파임B" pitchFamily="18" charset="-127"/>
                <a:ea typeface="HY목각파임B" pitchFamily="18" charset="-127"/>
                <a:cs typeface="Arial" panose="020B0604020202020204" pitchFamily="34" charset="0"/>
              </a:rPr>
              <a:t>년도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HY목각파임B" pitchFamily="18" charset="-127"/>
              <a:ea typeface="HY목각파임B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16084" y="2548010"/>
            <a:ext cx="784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목각파임B" pitchFamily="18" charset="-127"/>
                <a:ea typeface="HY목각파임B" pitchFamily="18" charset="-127"/>
                <a:cs typeface="Arial" panose="020B0604020202020204" pitchFamily="34" charset="0"/>
              </a:rPr>
              <a:t>의료기기 재평가 민원설명회</a:t>
            </a:r>
            <a:endParaRPr lang="en-US" altLang="ko-KR" sz="48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HY목각파임B" pitchFamily="18" charset="-127"/>
              <a:ea typeface="HY목각파임B" pitchFamily="18" charset="-127"/>
              <a:cs typeface="Arial" panose="020B060402020202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955936" y="1587801"/>
            <a:ext cx="0" cy="15588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4750142" y="5127556"/>
            <a:ext cx="3467616" cy="1077365"/>
            <a:chOff x="7294861" y="2559003"/>
            <a:chExt cx="4623488" cy="1077365"/>
          </a:xfrm>
        </p:grpSpPr>
        <p:sp>
          <p:nvSpPr>
            <p:cNvPr id="14" name="직사각형 13"/>
            <p:cNvSpPr/>
            <p:nvPr/>
          </p:nvSpPr>
          <p:spPr>
            <a:xfrm>
              <a:off x="7294861" y="2559003"/>
              <a:ext cx="46234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목각파임B" pitchFamily="18" charset="-127"/>
                  <a:ea typeface="HY목각파임B" pitchFamily="18" charset="-127"/>
                  <a:cs typeface="Arial" panose="020B0604020202020204" pitchFamily="34" charset="0"/>
                </a:rPr>
                <a:t>식품의약품안전처</a:t>
              </a:r>
              <a:endPara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목각파임B" pitchFamily="18" charset="-127"/>
                <a:ea typeface="HY목각파임B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643616" y="3143925"/>
              <a:ext cx="41703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600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목각파임B" pitchFamily="18" charset="-127"/>
                  <a:ea typeface="HY목각파임B" pitchFamily="18" charset="-127"/>
                  <a:cs typeface="Arial" pitchFamily="34" charset="0"/>
                </a:rPr>
                <a:t>의료기기안전평가과</a:t>
              </a:r>
              <a:endPara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HY목각파임B" pitchFamily="18" charset="-127"/>
                <a:ea typeface="HY목각파임B" pitchFamily="18" charset="-127"/>
                <a:cs typeface="Arial" pitchFamily="34" charset="0"/>
              </a:endParaRPr>
            </a:p>
          </p:txBody>
        </p:sp>
      </p:grpSp>
      <p:cxnSp>
        <p:nvCxnSpPr>
          <p:cNvPr id="24" name="직선 연결선 23"/>
          <p:cNvCxnSpPr/>
          <p:nvPr/>
        </p:nvCxnSpPr>
        <p:spPr>
          <a:xfrm rot="5400000">
            <a:off x="7782206" y="5692795"/>
            <a:ext cx="879174" cy="34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22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1. 2016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의료기기 재평가 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2651" y="595421"/>
            <a:ext cx="8750597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대상 품목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제조∙수입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품목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</a:t>
            </a:r>
            <a:r>
              <a:rPr lang="ko-KR" altLang="en-US" sz="26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고위험도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3·4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등급 의료기기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(‘13.12.31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 기준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제출 자료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①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의료기기 재평가 신청서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2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Emed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신청 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전자문서로 작성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②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대상 제품별 이상사례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이상사례 분석 보고서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③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대상 제품별 안전성 정보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ⓐ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~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ⓔ양식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+mn-ea"/>
                <a:cs typeface="Arial" panose="020B0604020202020204" pitchFamily="34" charset="0"/>
              </a:rPr>
              <a:t>* 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+mn-ea"/>
                <a:cs typeface="Arial" panose="020B0604020202020204" pitchFamily="34" charset="0"/>
              </a:rPr>
              <a:t>의료기기 재평가 업무해설서의 양식 및 작성방법에 따라 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+mn-ea"/>
                <a:cs typeface="Arial" panose="020B0604020202020204" pitchFamily="34" charset="0"/>
              </a:rPr>
              <a:t>작성</a:t>
            </a:r>
            <a:endParaRPr lang="en-US" altLang="ko-KR" sz="2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동일제품군인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경우 공통으로 자료 작성</a:t>
            </a:r>
            <a:endParaRPr lang="en-US" altLang="ko-KR" sz="2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자료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수집기간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: ‘13.6.20~’16.6.19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재평가 신청 시작일 이전 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년간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관련 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0247" y="765550"/>
            <a:ext cx="875059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‘16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년도 의료기기 재평가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공고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홈페이지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(www.mfds.go.kr)   &gt;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알림 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재평가 업무해설서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홈페이지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법령자료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지침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맑은 고딕"/>
                <a:ea typeface="맑은 고딕"/>
                <a:cs typeface="Arial" panose="020B0604020202020204" pitchFamily="34" charset="0"/>
              </a:rPr>
              <a:t>∙가이드라인∙해설서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재평가 신청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전자민원창구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+mn-ea"/>
                <a:hlinkClick r:id="rId2"/>
              </a:rPr>
              <a:t>http://emed.mfds.go.kr</a:t>
            </a:r>
            <a:endParaRPr lang="en-US" altLang="ko-KR" sz="3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27435" y="949785"/>
            <a:ext cx="8280000" cy="5400000"/>
            <a:chOff x="427435" y="949785"/>
            <a:chExt cx="8280000" cy="5400000"/>
          </a:xfrm>
        </p:grpSpPr>
        <p:pic>
          <p:nvPicPr>
            <p:cNvPr id="4" name="Picture 2" descr="D:\바탕 화면\홈페이지\홈페이지 공고화면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435" y="949785"/>
              <a:ext cx="8280000" cy="5400000"/>
            </a:xfrm>
            <a:prstGeom prst="rect">
              <a:avLst/>
            </a:prstGeom>
            <a:noFill/>
          </p:spPr>
        </p:pic>
        <p:pic>
          <p:nvPicPr>
            <p:cNvPr id="14" name="그림 13" descr="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170" y="3653171"/>
              <a:ext cx="5979773" cy="2690479"/>
            </a:xfrm>
            <a:prstGeom prst="rect">
              <a:avLst/>
            </a:prstGeom>
          </p:spPr>
        </p:pic>
      </p:grpSp>
      <p:grpSp>
        <p:nvGrpSpPr>
          <p:cNvPr id="5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7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-2304" y="33052"/>
            <a:ext cx="571936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’16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년도 의료기기 재평가 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61316" y="1515201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7653" y="2925886"/>
            <a:ext cx="1605443" cy="205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98458" y="3934898"/>
            <a:ext cx="19442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44778" y="3039762"/>
            <a:ext cx="1460588" cy="281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" name="Picture 2" descr="D:\바탕 화면\홈페이지\홈페이지 공고화면(해설서)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14" y="954436"/>
            <a:ext cx="8228743" cy="4497134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4543424" y="1551765"/>
            <a:ext cx="132471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9661" y="3742796"/>
            <a:ext cx="1512168" cy="184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85401" y="4022412"/>
            <a:ext cx="16561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2304" y="33052"/>
            <a:ext cx="571936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재평가 업무해설서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직사각형 10"/>
          <p:cNvSpPr/>
          <p:nvPr/>
        </p:nvSpPr>
        <p:spPr>
          <a:xfrm>
            <a:off x="200625" y="702298"/>
            <a:ext cx="8496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전자민원창구 의료기기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  <a:latin typeface="+mn-ea"/>
              </a:rPr>
              <a:t>(http://emed.mfds.go.kr)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보고마당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 공고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2" name="Picture 2" descr="D:\바탕 화면\홈페이지\홈페이지 공고화면(이메드).jpg"/>
          <p:cNvPicPr>
            <a:picLocks noChangeArrowheads="1"/>
          </p:cNvPicPr>
          <p:nvPr/>
        </p:nvPicPr>
        <p:blipFill>
          <a:blip r:embed="rId2" cstate="print"/>
          <a:srcRect b="23626"/>
          <a:stretch>
            <a:fillRect/>
          </a:stretch>
        </p:blipFill>
        <p:spPr bwMode="auto">
          <a:xfrm>
            <a:off x="295937" y="1711841"/>
            <a:ext cx="8368721" cy="43487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97032" y="4593262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22917" y="5266655"/>
            <a:ext cx="2335621" cy="32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 smtClean="0">
                <a:solidFill>
                  <a:schemeClr val="tx1"/>
                </a:solidFill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</a:rPr>
              <a:t>년도 의료기기 재평가 대상 품목 및 운영 계획 공고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66485" y="5316279"/>
            <a:ext cx="584790" cy="22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2016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08744" y="5220585"/>
            <a:ext cx="2381694" cy="4359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 rot="1787622">
            <a:off x="5348178" y="4848447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456119" y="5295014"/>
            <a:ext cx="499730" cy="29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100" dirty="0" smtClean="0">
                <a:solidFill>
                  <a:prstClr val="black"/>
                </a:solidFill>
              </a:rPr>
              <a:t>2015-***</a:t>
            </a:r>
            <a:endParaRPr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17759" y="5241853"/>
            <a:ext cx="531627" cy="36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2015-06-19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095461" y="5256030"/>
            <a:ext cx="1166037" cy="36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2016-06-20~2016-08-19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제외신청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t="52039"/>
          <a:stretch>
            <a:fillRect/>
          </a:stretch>
        </p:blipFill>
        <p:spPr bwMode="auto">
          <a:xfrm>
            <a:off x="167462" y="1457325"/>
            <a:ext cx="8748205" cy="30459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5132204" y="4095750"/>
            <a:ext cx="1073885" cy="3094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0194536">
            <a:off x="5762820" y="4451277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641874" y="4868159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접힌 도형 13"/>
          <p:cNvSpPr/>
          <p:nvPr/>
        </p:nvSpPr>
        <p:spPr>
          <a:xfrm>
            <a:off x="6517761" y="1956392"/>
            <a:ext cx="2466755" cy="304091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제외신청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07131" y="1992385"/>
            <a:ext cx="27325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제외사유항목</a:t>
            </a:r>
            <a:endParaRPr lang="en-US" altLang="ko-KR" sz="2800" b="1" dirty="0" smtClean="0"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재심사진행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수출용의료기기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품목취하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 - </a:t>
            </a:r>
            <a:r>
              <a:rPr lang="ko-KR" altLang="en-US" sz="2400" dirty="0" smtClean="0">
                <a:solidFill>
                  <a:srgbClr val="B44836"/>
                </a:solidFill>
                <a:latin typeface="휴먼모음T" pitchFamily="18" charset="-127"/>
                <a:ea typeface="휴먼모음T" pitchFamily="18" charset="-127"/>
              </a:rPr>
              <a:t>품목취소</a:t>
            </a:r>
            <a:endParaRPr lang="en-US" altLang="ko-KR" sz="2400" dirty="0" smtClean="0">
              <a:solidFill>
                <a:srgbClr val="B4483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2639" y="1276889"/>
            <a:ext cx="6357983" cy="4857783"/>
            <a:chOff x="102639" y="1276889"/>
            <a:chExt cx="6357983" cy="485778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639" y="1276889"/>
              <a:ext cx="6357983" cy="485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직사각형 14"/>
            <p:cNvSpPr/>
            <p:nvPr/>
          </p:nvSpPr>
          <p:spPr>
            <a:xfrm>
              <a:off x="1594883" y="2721935"/>
              <a:ext cx="616689" cy="116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72508" y="1477582"/>
            <a:ext cx="7215239" cy="4572032"/>
            <a:chOff x="755576" y="1196752"/>
            <a:chExt cx="4119561" cy="255827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196752"/>
              <a:ext cx="4119561" cy="124777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4318505" y="2044477"/>
              <a:ext cx="428048" cy="190572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4305804" y="1806498"/>
              <a:ext cx="485775" cy="277812"/>
              <a:chOff x="824" y="1306"/>
              <a:chExt cx="396" cy="216"/>
            </a:xfrm>
          </p:grpSpPr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896" y="1306"/>
                <a:ext cx="324" cy="216"/>
              </a:xfrm>
              <a:prstGeom prst="irregularSeal1">
                <a:avLst/>
              </a:prstGeom>
              <a:solidFill>
                <a:schemeClr val="bg1"/>
              </a:solidFill>
              <a:ln w="6350">
                <a:solidFill>
                  <a:srgbClr val="26262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978" y="1380"/>
                <a:ext cx="157" cy="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900" spc="-50" dirty="0">
                    <a:latin typeface="Arial" pitchFamily="34" charset="0"/>
                    <a:ea typeface="휴먼옛체" pitchFamily="18" charset="-127"/>
                  </a:rPr>
                  <a:t>Click</a:t>
                </a:r>
              </a:p>
            </p:txBody>
          </p:sp>
          <p:pic>
            <p:nvPicPr>
              <p:cNvPr id="19" name="Picture 20" descr="mous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092528">
                <a:off x="824" y="1306"/>
                <a:ext cx="12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D:\=== 작업중 ===\2012_매뉴얼\의료기기_고도화\20121112_재평가\재평가 캡춰\REEVALT2\화면 캡쳐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2052" y="2661112"/>
              <a:ext cx="1829594" cy="1093918"/>
            </a:xfrm>
            <a:prstGeom prst="rect">
              <a:avLst/>
            </a:prstGeom>
            <a:noFill/>
          </p:spPr>
        </p:pic>
        <p:cxnSp>
          <p:nvCxnSpPr>
            <p:cNvPr id="16" name="AutoShape 11"/>
            <p:cNvCxnSpPr>
              <a:cxnSpLocks noChangeShapeType="1"/>
              <a:stCxn id="13" idx="2"/>
              <a:endCxn id="15" idx="0"/>
            </p:cNvCxnSpPr>
            <p:nvPr/>
          </p:nvCxnSpPr>
          <p:spPr bwMode="auto">
            <a:xfrm rot="5400000">
              <a:off x="4026658" y="2155240"/>
              <a:ext cx="426063" cy="585680"/>
            </a:xfrm>
            <a:prstGeom prst="bentConnector3">
              <a:avLst>
                <a:gd name="adj1" fmla="val 6788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0" name="직사각형 19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제외신청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223290" y="1233381"/>
            <a:ext cx="87505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맑은 고딕"/>
              <a:ea typeface="맑은 고딕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-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</a:rPr>
              <a:t>재심사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기간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중인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의료기기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-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재평가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기간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중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</a:rPr>
              <a:t>취하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</a:rPr>
              <a:t>취소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의료기기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9999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-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</a:rPr>
              <a:t>수출만을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</a:rPr>
              <a:t>목적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으로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허가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신고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)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의료기기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제외신청 대상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-2304" y="33051"/>
            <a:ext cx="680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52237"/>
          <a:stretch>
            <a:fillRect/>
          </a:stretch>
        </p:blipFill>
        <p:spPr bwMode="auto">
          <a:xfrm>
            <a:off x="553558" y="1892596"/>
            <a:ext cx="8279817" cy="276446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7644839" y="4295555"/>
            <a:ext cx="988830" cy="287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1258634">
            <a:off x="7981732" y="4748544"/>
            <a:ext cx="265815" cy="435935"/>
          </a:xfrm>
          <a:prstGeom prst="downArrow">
            <a:avLst>
              <a:gd name="adj1" fmla="val 33057"/>
              <a:gd name="adj2" fmla="val 6881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55442" y="5244954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클릭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40717" y="3558269"/>
            <a:ext cx="988830" cy="287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159495" y="254399"/>
            <a:ext cx="7072021" cy="1290864"/>
            <a:chOff x="1629345" y="1545951"/>
            <a:chExt cx="9970670" cy="1633350"/>
          </a:xfrm>
        </p:grpSpPr>
        <p:sp>
          <p:nvSpPr>
            <p:cNvPr id="24" name="직사각형 23"/>
            <p:cNvSpPr/>
            <p:nvPr/>
          </p:nvSpPr>
          <p:spPr>
            <a:xfrm>
              <a:off x="1854213" y="1545951"/>
              <a:ext cx="983567" cy="15187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629345" y="3179301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3456658" y="2064840"/>
              <a:ext cx="8143357" cy="817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의료기기 재평가 </a:t>
              </a:r>
              <a:r>
                <a:rPr lang="ko-KR" altLang="en-US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운영 현황</a:t>
              </a:r>
              <a:endPara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408538" y="1435370"/>
            <a:ext cx="6459067" cy="1290862"/>
            <a:chOff x="1738908" y="1922652"/>
            <a:chExt cx="9106486" cy="1633348"/>
          </a:xfrm>
        </p:grpSpPr>
        <p:sp>
          <p:nvSpPr>
            <p:cNvPr id="23" name="직사각형 22"/>
            <p:cNvSpPr/>
            <p:nvPr/>
          </p:nvSpPr>
          <p:spPr>
            <a:xfrm>
              <a:off x="1932701" y="1922652"/>
              <a:ext cx="983568" cy="151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1738908" y="35560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3411684" y="2535714"/>
              <a:ext cx="7433710" cy="817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cs typeface="Arial" panose="020B0604020202020204" pitchFamily="34" charset="0"/>
                </a:rPr>
                <a:t>20</a:t>
              </a:r>
              <a:r>
                <a:rPr lang="en-US" altLang="ko-KR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cs typeface="Arial" panose="020B0604020202020204" pitchFamily="34" charset="0"/>
                </a:rPr>
                <a:t>16</a:t>
              </a:r>
              <a:r>
                <a:rPr lang="ko-KR" altLang="en-US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cs typeface="Arial" panose="020B0604020202020204" pitchFamily="34" charset="0"/>
                </a:rPr>
                <a:t>년 의료기기 재평가</a:t>
              </a:r>
              <a:endPara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anose="020B0604020202020204" pitchFamily="34" charset="0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143264" y="5226490"/>
            <a:ext cx="2829818" cy="1269593"/>
            <a:chOff x="1738908" y="1949558"/>
            <a:chExt cx="3989695" cy="1606442"/>
          </a:xfrm>
        </p:grpSpPr>
        <p:sp>
          <p:nvSpPr>
            <p:cNvPr id="36" name="직사각형 35"/>
            <p:cNvSpPr/>
            <p:nvPr/>
          </p:nvSpPr>
          <p:spPr>
            <a:xfrm>
              <a:off x="1858047" y="1949558"/>
              <a:ext cx="983568" cy="151879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1738908" y="35560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3375452" y="1961415"/>
              <a:ext cx="2353151" cy="1518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ko-KR" sz="3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99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624201" y="2712591"/>
            <a:ext cx="4769130" cy="1290862"/>
            <a:chOff x="1738908" y="1922652"/>
            <a:chExt cx="6723883" cy="1633348"/>
          </a:xfrm>
        </p:grpSpPr>
        <p:sp>
          <p:nvSpPr>
            <p:cNvPr id="42" name="직사각형 41"/>
            <p:cNvSpPr/>
            <p:nvPr/>
          </p:nvSpPr>
          <p:spPr>
            <a:xfrm>
              <a:off x="1932701" y="1922652"/>
              <a:ext cx="983568" cy="15187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1738908" y="35560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직사각형 43"/>
            <p:cNvSpPr/>
            <p:nvPr/>
          </p:nvSpPr>
          <p:spPr>
            <a:xfrm>
              <a:off x="3465400" y="2535714"/>
              <a:ext cx="4997391" cy="817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재평가 제출자료</a:t>
              </a:r>
              <a:endPara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3829268" y="3925861"/>
            <a:ext cx="3379937" cy="1290862"/>
            <a:chOff x="1738908" y="1922652"/>
            <a:chExt cx="4765293" cy="1633348"/>
          </a:xfrm>
        </p:grpSpPr>
        <p:sp>
          <p:nvSpPr>
            <p:cNvPr id="46" name="직사각형 45"/>
            <p:cNvSpPr/>
            <p:nvPr/>
          </p:nvSpPr>
          <p:spPr>
            <a:xfrm>
              <a:off x="1932701" y="1922652"/>
              <a:ext cx="983567" cy="151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ko-KR" altLang="en-US" sz="7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1738908" y="35560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3459480" y="2535714"/>
              <a:ext cx="3044721" cy="817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제도 개선</a:t>
              </a:r>
              <a:endPara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695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신청서 작성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28" y="1301484"/>
            <a:ext cx="7072363" cy="491269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6911163" y="4837814"/>
            <a:ext cx="223283" cy="12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53200" y="3778103"/>
            <a:ext cx="223283" cy="12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943225" y="6038850"/>
            <a:ext cx="158115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0625" y="702297"/>
            <a:ext cx="849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재평가신청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– 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첨부파일 추가 및 삭제</a:t>
            </a:r>
            <a:endParaRPr lang="en-US" altLang="ko-K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379" y="5478821"/>
            <a:ext cx="783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신청 완료 </a:t>
            </a:r>
            <a:r>
              <a:rPr lang="en-US" altLang="ko-KR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– </a:t>
            </a:r>
            <a:r>
              <a:rPr lang="ko-KR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신청서 하단의            버튼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chemeClr val="accent1"/>
                </a:solidFill>
                <a:latin typeface="+mn-ea"/>
              </a:rPr>
              <a:t>클릭 </a:t>
            </a:r>
            <a:endParaRPr lang="ko-KR" altLang="en-US" sz="28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76" y="1737424"/>
            <a:ext cx="788100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969" y="5567218"/>
            <a:ext cx="1376257" cy="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직사각형 15"/>
          <p:cNvSpPr/>
          <p:nvPr/>
        </p:nvSpPr>
        <p:spPr>
          <a:xfrm>
            <a:off x="6921810" y="4199868"/>
            <a:ext cx="1254642" cy="4040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900988" y="516181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7030A0"/>
                </a:solidFill>
              </a:rPr>
              <a:t>(</a:t>
            </a:r>
            <a:r>
              <a:rPr lang="ko-KR" altLang="en-US" b="1" dirty="0" smtClean="0">
                <a:solidFill>
                  <a:srgbClr val="7030A0"/>
                </a:solidFill>
              </a:rPr>
              <a:t>해당 無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4874" y="1924050"/>
            <a:ext cx="235267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16200000">
            <a:off x="7333497" y="4594113"/>
            <a:ext cx="457753" cy="5515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5" name="직사각형 4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0625" y="702297"/>
            <a:ext cx="84968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ea"/>
              </a:rPr>
              <a:t>  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재평가 신청 확인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보고마당 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 &gt; 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재평가보고 목록</a:t>
            </a: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24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b="24086"/>
          <a:stretch>
            <a:fillRect/>
          </a:stretch>
        </p:blipFill>
        <p:spPr bwMode="auto">
          <a:xfrm>
            <a:off x="425959" y="1786270"/>
            <a:ext cx="8285615" cy="440187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2392327" y="4231760"/>
            <a:ext cx="6220047" cy="6060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14" idx="0"/>
            <a:endCxn id="13" idx="2"/>
          </p:cNvCxnSpPr>
          <p:nvPr/>
        </p:nvCxnSpPr>
        <p:spPr>
          <a:xfrm rot="16200000" flipV="1">
            <a:off x="5298947" y="4589334"/>
            <a:ext cx="421094" cy="896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434855" y="4284920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38399" y="4894518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52570" y="5567935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201600***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27760" y="4575549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31302" y="5206412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24216" y="5890462"/>
            <a:ext cx="808074" cy="19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2016-***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320898" y="5199322"/>
            <a:ext cx="645048" cy="24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313810" y="4564913"/>
            <a:ext cx="645048" cy="24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12776" y="4561367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338619" y="5833730"/>
            <a:ext cx="627325" cy="29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</a:t>
            </a:r>
            <a:r>
              <a:rPr lang="ko-KR" altLang="en-US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8327" y="4540103"/>
            <a:ext cx="765544" cy="2870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937583" y="5181600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962392" y="5854996"/>
            <a:ext cx="818709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2016-07.01</a:t>
            </a:r>
            <a:endParaRPr lang="ko-KR" altLang="en-US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219700" y="5248276"/>
            <a:ext cx="1476375" cy="666749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“</a:t>
            </a:r>
            <a:r>
              <a:rPr lang="ko-KR" altLang="en-US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신청</a:t>
            </a:r>
            <a:r>
              <a:rPr lang="en-US" altLang="ko-KR" sz="3200" b="1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”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80914" y="3880025"/>
            <a:ext cx="1017227" cy="2206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55" y="994733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7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신청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7075" y="1386819"/>
            <a:ext cx="1524000" cy="0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86978" y="1430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행정처분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16200000" flipH="1">
            <a:off x="-453471" y="3632595"/>
            <a:ext cx="5070348" cy="16708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27" name="직사각형 26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8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직사각형 30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행정처분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9605" y="1260461"/>
            <a:ext cx="69127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002060"/>
                </a:solidFill>
                <a:latin typeface="+mn-ea"/>
              </a:rPr>
              <a:t>의료기기법시행규칙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별표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7] Ⅱ. 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개별기준 제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</a:rPr>
              <a:t>6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호 </a:t>
            </a:r>
            <a:r>
              <a:rPr lang="ko-KR" altLang="en-US" sz="2800" b="1" dirty="0" err="1" smtClean="0">
                <a:solidFill>
                  <a:srgbClr val="002060"/>
                </a:solidFill>
                <a:latin typeface="+mn-ea"/>
              </a:rPr>
              <a:t>가목</a:t>
            </a:r>
            <a:r>
              <a:rPr lang="ko-KR" altLang="en-US" sz="28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2800" b="1" dirty="0" smtClean="0">
                <a:latin typeface="+mn-ea"/>
              </a:rPr>
              <a:t>‘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재평가를 받지 않은 경우</a:t>
            </a:r>
            <a:r>
              <a:rPr lang="en-US" altLang="ko-KR" sz="2800" b="1" dirty="0" smtClean="0">
                <a:latin typeface="+mn-ea"/>
              </a:rPr>
              <a:t>’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판매업무정지 </a:t>
            </a:r>
            <a:r>
              <a:rPr lang="en-US" altLang="ko-KR" sz="2800" b="1" dirty="0" smtClean="0">
                <a:latin typeface="+mn-ea"/>
              </a:rPr>
              <a:t>3</a:t>
            </a:r>
            <a:r>
              <a:rPr lang="ko-KR" altLang="en-US" sz="2800" b="1" dirty="0" smtClean="0">
                <a:latin typeface="+mn-ea"/>
              </a:rPr>
              <a:t>개월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판매업무정지 </a:t>
            </a:r>
            <a:r>
              <a:rPr lang="en-US" altLang="ko-KR" sz="2800" b="1" dirty="0" smtClean="0">
                <a:latin typeface="+mn-ea"/>
              </a:rPr>
              <a:t>6</a:t>
            </a:r>
            <a:r>
              <a:rPr lang="ko-KR" altLang="en-US" sz="2800" b="1" dirty="0" smtClean="0">
                <a:latin typeface="+mn-ea"/>
              </a:rPr>
              <a:t>개월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차</a:t>
            </a:r>
            <a:r>
              <a:rPr lang="en-US" altLang="ko-KR" sz="2800" b="1" dirty="0" smtClean="0">
                <a:latin typeface="+mn-ea"/>
              </a:rPr>
              <a:t>)  </a:t>
            </a:r>
            <a:r>
              <a:rPr lang="ko-KR" altLang="en-US" sz="2800" b="1" dirty="0" smtClean="0">
                <a:latin typeface="+mn-ea"/>
              </a:rPr>
              <a:t>해당 품목 제조</a:t>
            </a:r>
            <a:r>
              <a:rPr lang="en-US" altLang="ko-KR" sz="2800" b="1" dirty="0" smtClean="0">
                <a:latin typeface="+mn-ea"/>
              </a:rPr>
              <a:t>·</a:t>
            </a:r>
            <a:r>
              <a:rPr lang="ko-KR" altLang="en-US" sz="2800" b="1" dirty="0" smtClean="0">
                <a:latin typeface="+mn-ea"/>
              </a:rPr>
              <a:t>수입허가 취소</a:t>
            </a:r>
            <a:endParaRPr lang="en-US" altLang="ko-KR" sz="2800" b="1" dirty="0" smtClean="0">
              <a:latin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atin typeface="+mn-ea"/>
              </a:rPr>
              <a:t>       </a:t>
            </a:r>
            <a:r>
              <a:rPr lang="ko-KR" altLang="en-US" sz="2800" b="1" dirty="0" smtClean="0">
                <a:latin typeface="+mn-ea"/>
              </a:rPr>
              <a:t>  또는 제조</a:t>
            </a:r>
            <a:r>
              <a:rPr lang="en-US" altLang="ko-KR" sz="2800" b="1" dirty="0" smtClean="0">
                <a:latin typeface="+mn-ea"/>
              </a:rPr>
              <a:t>·</a:t>
            </a:r>
            <a:r>
              <a:rPr lang="ko-KR" altLang="en-US" sz="2800" b="1" dirty="0" smtClean="0">
                <a:latin typeface="+mn-ea"/>
              </a:rPr>
              <a:t>수입금지</a:t>
            </a:r>
            <a:endParaRPr lang="ko-KR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2651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044296" y="4855342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제출 자료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40299" y="2812534"/>
            <a:ext cx="1237979" cy="1862048"/>
            <a:chOff x="9826172" y="3117696"/>
            <a:chExt cx="1650636" cy="1862047"/>
          </a:xfrm>
        </p:grpSpPr>
        <p:sp>
          <p:nvSpPr>
            <p:cNvPr id="2" name="직사각형 1"/>
            <p:cNvSpPr/>
            <p:nvPr/>
          </p:nvSpPr>
          <p:spPr>
            <a:xfrm>
              <a:off x="9826172" y="3251200"/>
              <a:ext cx="1646522" cy="1524000"/>
            </a:xfrm>
            <a:prstGeom prst="rect">
              <a:avLst/>
            </a:prstGeom>
            <a:solidFill>
              <a:srgbClr val="3F3F3F"/>
            </a:solidFill>
            <a:ln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136272" y="3117696"/>
              <a:ext cx="1340536" cy="186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1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9826172" y="47752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제출자료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1876025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cs typeface="Arial" panose="020B0604020202020204" pitchFamily="34" charset="0"/>
              </a:rPr>
              <a:t>②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이상사례 분석 보고서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의료기기 사용으로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인해 발생하거나 발생한 것으로 의심되는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모든 의도되지 아니한 결과 중 바람직하지 않은 결과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국내 사례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3889242"/>
            <a:ext cx="8899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③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안전성 정보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ⓐ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~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ⓔ 양식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품목 허가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신고된 의료기기의 안전성 및 유효성과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관련된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새로운 자료나 정보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국내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∙외 사례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/>
                <a:ea typeface="맑은 고딕"/>
                <a:cs typeface="Arial" panose="020B0604020202020204" pitchFamily="34" charset="0"/>
              </a:rPr>
              <a:t>)</a:t>
            </a:r>
            <a:endParaRPr lang="ko-KR" altLang="en-US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922656"/>
            <a:ext cx="8899451" cy="65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①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재평가 신청서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직사각형 16"/>
          <p:cNvSpPr/>
          <p:nvPr/>
        </p:nvSpPr>
        <p:spPr>
          <a:xfrm>
            <a:off x="-2305" y="33051"/>
            <a:ext cx="898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 실효성 확보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(CAPA &amp;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현장점검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16964" y="922656"/>
            <a:ext cx="867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분석 보고서 작성 보고 시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부적합 원인 등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시정 및 예방조치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(CAPA)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내용을 「재평가 이상사례 분석보고서」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 반영하여 제출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6963" y="2903856"/>
            <a:ext cx="8899451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및 안전성 정보 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없음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으로 보고하는 업체의 경우</a:t>
            </a:r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GMP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정기 심사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현장심사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 </a:t>
            </a:r>
            <a:r>
              <a:rPr lang="en-US" altLang="ko-KR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 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이행 및 자료 </a:t>
            </a:r>
            <a:r>
              <a:rPr lang="ko-KR" altLang="en-US" sz="2400" b="1" u="wavyHeavy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미제출</a:t>
            </a:r>
            <a:r>
              <a:rPr lang="ko-KR" altLang="en-US" sz="2400" b="1" u="wavyHeavy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여부를 병행 확인</a:t>
            </a:r>
            <a:endParaRPr lang="en-US" altLang="ko-KR" sz="2400" b="1" u="wavyHeavy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8863" y="4543424"/>
            <a:ext cx="889945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2400" b="1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2400" b="1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재평가 관련 </a:t>
            </a:r>
            <a:r>
              <a:rPr lang="en-US" altLang="ko-KR" sz="2400" b="1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 </a:t>
            </a:r>
            <a:r>
              <a:rPr lang="ko-KR" altLang="en-US" sz="2400" b="1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자료의 범위</a:t>
            </a:r>
            <a:r>
              <a:rPr lang="en-US" altLang="ko-KR" sz="2400" b="1" dirty="0" smtClean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① 소비자 불만 및 요구사항  ② 이상사례 및 부작용에 관한 사항</a:t>
            </a:r>
            <a:endParaRPr lang="en-US" altLang="ko-KR" sz="2400" b="1" dirty="0" smtClean="0">
              <a:ln w="76200"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③ 품질부적합에 관한 사항   ④ 제품 </a:t>
            </a:r>
            <a:r>
              <a:rPr lang="ko-KR" altLang="en-US" sz="2400" b="1" dirty="0" err="1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리콜</a:t>
            </a:r>
            <a:r>
              <a:rPr lang="en-US" altLang="ko-KR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회수</a:t>
            </a:r>
            <a:r>
              <a:rPr lang="en-US" altLang="ko-KR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400" b="1" dirty="0" smtClean="0">
                <a:ln w="76200"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관련 사항</a:t>
            </a:r>
            <a:endParaRPr lang="en-US" altLang="ko-KR" sz="2400" b="1" u="wavyHeavy" dirty="0" smtClean="0">
              <a:ln w="76200"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700" y="209550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※</a:t>
            </a:r>
            <a:r>
              <a:rPr lang="en-US" altLang="ko-KR" sz="2400" b="1" dirty="0" smtClean="0"/>
              <a:t> GMP</a:t>
            </a:r>
            <a:r>
              <a:rPr lang="ko-KR" altLang="en-US" sz="2400" b="1" dirty="0" smtClean="0"/>
              <a:t> 심사 주체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제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조 및 제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조 관련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71472" y="971550"/>
          <a:ext cx="8143878" cy="32520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7313"/>
                <a:gridCol w="1357313"/>
                <a:gridCol w="1357313"/>
                <a:gridCol w="1357313"/>
                <a:gridCol w="1357313"/>
                <a:gridCol w="1357313"/>
              </a:tblGrid>
              <a:tr h="421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/>
                        <a:t>구분</a:t>
                      </a:r>
                      <a:endParaRPr lang="en-US" altLang="ko-KR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/>
                        <a:t>등급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/>
                        <a:t>최초심사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/>
                        <a:t>추가심사</a:t>
                      </a:r>
                      <a:endParaRPr lang="ko-KR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변경심사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정기심사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제조</a:t>
                      </a:r>
                      <a:endParaRPr lang="en-US" altLang="ko-KR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단독</a:t>
                      </a:r>
                      <a:endParaRPr lang="en-US" altLang="ko-KR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서류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단독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단독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합동</a:t>
                      </a:r>
                      <a:r>
                        <a:rPr lang="en-US" altLang="ko-KR" dirty="0" smtClean="0"/>
                        <a:t>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/>
                        <a:t>서류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단독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단독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합동</a:t>
                      </a:r>
                      <a:r>
                        <a:rPr lang="en-US" altLang="ko-KR" dirty="0" smtClean="0"/>
                        <a:t>Ⅱ</a:t>
                      </a:r>
                      <a:endParaRPr lang="ko-KR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서류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합동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Ⅱ</a:t>
                      </a:r>
                      <a:endParaRPr lang="ko-KR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합동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Ⅱ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수입</a:t>
                      </a:r>
                      <a:endParaRPr lang="en-US" altLang="ko-KR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서류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서류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단독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합동</a:t>
                      </a:r>
                      <a:r>
                        <a:rPr lang="en-US" altLang="ko-KR" dirty="0" smtClean="0"/>
                        <a:t>Ⅰ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서류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서류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단독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18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등급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합동</a:t>
                      </a:r>
                      <a:r>
                        <a:rPr lang="en-US" altLang="ko-KR" dirty="0" smtClean="0"/>
                        <a:t>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서류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서류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합동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Ⅰ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6700" y="4516846"/>
            <a:ext cx="8877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b="1" dirty="0" smtClean="0"/>
              <a:t>합동</a:t>
            </a:r>
            <a:r>
              <a:rPr lang="en-US" altLang="ko-KR" sz="2000" b="1" dirty="0" smtClean="0"/>
              <a:t>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식품의약품안전처</a:t>
            </a:r>
            <a:r>
              <a:rPr lang="ko-KR" altLang="en-US" sz="2000" dirty="0" smtClean="0"/>
              <a:t> 및 품질관리 심사기관의 합동 현장조사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ko-KR" altLang="en-US" sz="2000" b="1" dirty="0" smtClean="0"/>
              <a:t>합동</a:t>
            </a:r>
            <a:r>
              <a:rPr lang="en-US" altLang="ko-KR" sz="2000" b="1" dirty="0" smtClean="0"/>
              <a:t>Ⅱ </a:t>
            </a:r>
            <a:r>
              <a:rPr lang="en-US" altLang="ko-KR" sz="2000" dirty="0" smtClean="0"/>
              <a:t>- </a:t>
            </a:r>
            <a:r>
              <a:rPr lang="ko-KR" altLang="en-US" sz="2000" dirty="0" smtClean="0">
                <a:solidFill>
                  <a:srgbClr val="FF0000"/>
                </a:solidFill>
              </a:rPr>
              <a:t>지방식품의약품안전청</a:t>
            </a:r>
            <a:r>
              <a:rPr lang="ko-KR" altLang="en-US" sz="2000" dirty="0" smtClean="0"/>
              <a:t> 및 품질관리심사기관의 합동 현장조사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ko-KR" altLang="en-US" sz="2000" b="1" dirty="0" smtClean="0"/>
              <a:t>단독</a:t>
            </a:r>
            <a:r>
              <a:rPr lang="en-US" altLang="ko-KR" sz="2000" dirty="0" smtClean="0"/>
              <a:t> - </a:t>
            </a:r>
            <a:r>
              <a:rPr lang="ko-KR" altLang="en-US" sz="2000" dirty="0" smtClean="0">
                <a:solidFill>
                  <a:srgbClr val="FF0000"/>
                </a:solidFill>
              </a:rPr>
              <a:t>품질관리심사기관</a:t>
            </a:r>
            <a:r>
              <a:rPr lang="ko-KR" altLang="en-US" sz="2000" dirty="0" smtClean="0"/>
              <a:t>의 단독 현장조사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ko-KR" altLang="en-US" sz="2000" b="1" dirty="0" smtClean="0"/>
              <a:t>서류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현장조사를 면제하여 서류검토만 실시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ko-KR" altLang="en-US" sz="2000" dirty="0" smtClean="0"/>
          </a:p>
        </p:txBody>
      </p:sp>
      <p:grpSp>
        <p:nvGrpSpPr>
          <p:cNvPr id="5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7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4325" y="466725"/>
            <a:ext cx="28289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시정조치의 절차도</a:t>
            </a:r>
            <a:endParaRPr lang="ko-KR" altLang="en-US" sz="2400" b="1" dirty="0"/>
          </a:p>
        </p:txBody>
      </p:sp>
      <p:graphicFrame>
        <p:nvGraphicFramePr>
          <p:cNvPr id="27" name="다이어그램 26"/>
          <p:cNvGraphicFramePr/>
          <p:nvPr/>
        </p:nvGraphicFramePr>
        <p:xfrm>
          <a:off x="-152401" y="1123950"/>
          <a:ext cx="3590926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3400" y="1190625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부적합의 검토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고객불만 포함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875" y="314325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부적합원인의 결정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조사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3875" y="508635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필요성 평가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8524" y="619125"/>
            <a:ext cx="5705475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시정 조치 </a:t>
            </a:r>
            <a:endParaRPr lang="en-US" altLang="ko-KR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이미 일어난 결함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부적합 또는 부정적인 상황의 재발방지</a:t>
            </a:r>
            <a:r>
              <a:rPr lang="ko-KR" altLang="en-US" sz="2400" b="1" dirty="0" smtClean="0"/>
              <a:t>를 위하여 그 원인을 제거하는 조치</a:t>
            </a:r>
            <a:endParaRPr lang="ko-KR" alt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62350" y="3448050"/>
            <a:ext cx="401002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입고원자재의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제조공정 자체의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장비와 시설 문제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부족한 교육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부적절한 작업조건</a:t>
            </a:r>
            <a:endParaRPr lang="en-US" altLang="ko-KR" sz="24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400" b="1" dirty="0" smtClean="0"/>
              <a:t> 본래의 공정 변수 문제 등</a:t>
            </a:r>
            <a:endParaRPr lang="en-US" altLang="ko-KR" sz="2400" b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3371850" y="2762250"/>
            <a:ext cx="3876675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발생한 부적합의 원인</a:t>
            </a:r>
            <a:endParaRPr lang="ko-KR" altLang="en-US" dirty="0"/>
          </a:p>
        </p:txBody>
      </p:sp>
      <p:cxnSp>
        <p:nvCxnSpPr>
          <p:cNvPr id="44" name="직선 연결선 43"/>
          <p:cNvCxnSpPr/>
          <p:nvPr/>
        </p:nvCxnSpPr>
        <p:spPr>
          <a:xfrm rot="16200000" flipH="1">
            <a:off x="475137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2" name="직사각형 11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822017" y="4885321"/>
            <a:ext cx="7470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재평가 운영 현황</a:t>
            </a:r>
            <a:endParaRPr lang="ko-KR" altLang="en-US" sz="4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40299" y="2812534"/>
            <a:ext cx="1237979" cy="1862048"/>
            <a:chOff x="9826172" y="3117696"/>
            <a:chExt cx="1650636" cy="1862047"/>
          </a:xfrm>
        </p:grpSpPr>
        <p:sp>
          <p:nvSpPr>
            <p:cNvPr id="2" name="직사각형 1"/>
            <p:cNvSpPr/>
            <p:nvPr/>
          </p:nvSpPr>
          <p:spPr>
            <a:xfrm>
              <a:off x="9826172" y="3251200"/>
              <a:ext cx="1646522" cy="1524000"/>
            </a:xfrm>
            <a:prstGeom prst="rect">
              <a:avLst/>
            </a:prstGeom>
            <a:solidFill>
              <a:srgbClr val="3F3F3F"/>
            </a:solidFill>
            <a:ln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136272" y="3117696"/>
              <a:ext cx="1340536" cy="186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1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9826172" y="47752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476487" y="1123950"/>
            <a:ext cx="2333148" cy="5184774"/>
            <a:chOff x="476487" y="1123950"/>
            <a:chExt cx="2333148" cy="5184774"/>
          </a:xfrm>
        </p:grpSpPr>
        <p:sp>
          <p:nvSpPr>
            <p:cNvPr id="19" name="자유형 18"/>
            <p:cNvSpPr/>
            <p:nvPr/>
          </p:nvSpPr>
          <p:spPr>
            <a:xfrm>
              <a:off x="476487" y="112395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45837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351417" y="2501155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45837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476487" y="306824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351417" y="4445446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76487" y="5012531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48026" y="2438400"/>
            <a:ext cx="589597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시정조치를 취할 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책임이 있는 사람</a:t>
            </a:r>
            <a:endParaRPr lang="en-US" altLang="ko-KR" sz="27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시정조치를 취할 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시점과 방법</a:t>
            </a:r>
            <a:endParaRPr lang="en-US" altLang="ko-KR" sz="27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7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700" b="1" dirty="0" smtClean="0"/>
              <a:t>시정조치의</a:t>
            </a:r>
            <a:r>
              <a:rPr lang="ko-KR" altLang="en-US" sz="2700" b="1" dirty="0" smtClean="0">
                <a:solidFill>
                  <a:srgbClr val="002060"/>
                </a:solidFill>
              </a:rPr>
              <a:t> 효과 평가방법</a:t>
            </a:r>
            <a:endParaRPr lang="en-US" altLang="ko-KR" sz="2700" b="1" dirty="0" smtClean="0">
              <a:solidFill>
                <a:srgbClr val="002060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 rot="16200000" flipH="1">
            <a:off x="475137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0"/>
          <p:cNvGrpSpPr/>
          <p:nvPr/>
        </p:nvGrpSpPr>
        <p:grpSpPr>
          <a:xfrm>
            <a:off x="1356181" y="518963"/>
            <a:ext cx="583287" cy="486073"/>
            <a:chOff x="1503818" y="1377205"/>
            <a:chExt cx="583287" cy="486073"/>
          </a:xfrm>
          <a:solidFill>
            <a:schemeClr val="accent4"/>
          </a:solidFill>
        </p:grpSpPr>
        <p:sp>
          <p:nvSpPr>
            <p:cNvPr id="12" name="오른쪽 화살표 11"/>
            <p:cNvSpPr/>
            <p:nvPr/>
          </p:nvSpPr>
          <p:spPr>
            <a:xfrm rot="5400000">
              <a:off x="1552426" y="1328598"/>
              <a:ext cx="486072" cy="58328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오른쪽 화살표 4"/>
            <p:cNvSpPr/>
            <p:nvPr/>
          </p:nvSpPr>
          <p:spPr>
            <a:xfrm>
              <a:off x="1620476" y="1377205"/>
              <a:ext cx="349973" cy="3402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00" y="1114425"/>
            <a:ext cx="2247900" cy="12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시정조치의</a:t>
            </a:r>
          </a:p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결정∙실행</a:t>
            </a:r>
          </a:p>
          <a:p>
            <a:pPr algn="ctr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문서개정 포함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825" y="311467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결과 기록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875" y="507682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시정조치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bg1"/>
                </a:solidFill>
              </a:rPr>
              <a:t>효과성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167640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명확히 규정하여야 할 사항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grpSp>
        <p:nvGrpSpPr>
          <p:cNvPr id="18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25" name="직사각형 2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4325" y="466725"/>
            <a:ext cx="28289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예방조치의 절차도</a:t>
            </a:r>
            <a:endParaRPr lang="ko-KR" altLang="en-US" sz="2400" b="1" dirty="0"/>
          </a:p>
        </p:txBody>
      </p:sp>
      <p:graphicFrame>
        <p:nvGraphicFramePr>
          <p:cNvPr id="27" name="다이어그램 26"/>
          <p:cNvGraphicFramePr/>
          <p:nvPr/>
        </p:nvGraphicFramePr>
        <p:xfrm>
          <a:off x="-152401" y="1123950"/>
          <a:ext cx="3590926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3400" y="119062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잠재적 부적합검토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875" y="3048000"/>
            <a:ext cx="2247900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bg1"/>
                </a:solidFill>
              </a:rPr>
              <a:t>잠재적 부적합</a:t>
            </a:r>
          </a:p>
          <a:p>
            <a:pPr algn="ctr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bg1"/>
                </a:solidFill>
              </a:rPr>
              <a:t>원인의 결정</a:t>
            </a:r>
          </a:p>
          <a:p>
            <a:pPr algn="ctr">
              <a:lnSpc>
                <a:spcPct val="120000"/>
              </a:lnSpc>
            </a:pPr>
            <a:r>
              <a:rPr lang="en-US" altLang="ko-KR" sz="23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300" b="1" dirty="0" smtClean="0">
                <a:solidFill>
                  <a:schemeClr val="bg1"/>
                </a:solidFill>
              </a:rPr>
              <a:t>조사</a:t>
            </a:r>
            <a:r>
              <a:rPr lang="en-US" altLang="ko-KR" sz="23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875" y="5067300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필요성 평가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7074" y="504825"/>
            <a:ext cx="5762625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예방 조치 </a:t>
            </a:r>
            <a:endParaRPr lang="en-US" altLang="ko-KR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dist">
              <a:lnSpc>
                <a:spcPct val="130000"/>
              </a:lnSpc>
            </a:pPr>
            <a:r>
              <a:rPr lang="ko-KR" altLang="en-US" sz="2300" b="1" dirty="0" smtClean="0"/>
              <a:t>기록의 분석결과 혹은 기타 정보의 </a:t>
            </a:r>
            <a:endParaRPr lang="en-US" altLang="ko-KR" sz="2300" b="1" dirty="0" smtClean="0"/>
          </a:p>
          <a:p>
            <a:pPr algn="dist">
              <a:lnSpc>
                <a:spcPct val="130000"/>
              </a:lnSpc>
            </a:pPr>
            <a:r>
              <a:rPr lang="ko-KR" altLang="en-US" sz="2300" b="1" dirty="0" smtClean="0"/>
              <a:t>결과로서 잠재적 부적합이 발견되었을 때 </a:t>
            </a:r>
            <a:r>
              <a:rPr lang="ko-KR" altLang="en-US" sz="2300" b="1" u="wavyHeavy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</a:rPr>
              <a:t>부적합의 발생을 사전에 방지</a:t>
            </a:r>
            <a:r>
              <a:rPr lang="ko-KR" altLang="en-US" sz="2300" b="1" dirty="0" smtClean="0"/>
              <a:t>하기 위해</a:t>
            </a:r>
            <a:endParaRPr lang="en-US" altLang="ko-KR" sz="2300" b="1" dirty="0" smtClean="0"/>
          </a:p>
          <a:p>
            <a:pPr>
              <a:lnSpc>
                <a:spcPct val="130000"/>
              </a:lnSpc>
            </a:pPr>
            <a:r>
              <a:rPr lang="ko-KR" altLang="en-US" sz="2300" b="1" dirty="0" smtClean="0"/>
              <a:t>시행되는 조치</a:t>
            </a:r>
            <a:endParaRPr lang="ko-KR" altLang="en-US" sz="23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62325" y="3571875"/>
            <a:ext cx="4953000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입고 시험에서 </a:t>
            </a:r>
            <a:r>
              <a:rPr lang="ko-KR" altLang="en-US" sz="2300" b="1" dirty="0" err="1" smtClean="0"/>
              <a:t>부적합된</a:t>
            </a: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구매품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최종검사 부적합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재작업을</a:t>
            </a:r>
            <a:r>
              <a:rPr lang="ko-KR" altLang="en-US" sz="2300" b="1" dirty="0" smtClean="0"/>
              <a:t> 요하는 제품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공정 측정치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소비자 피드백</a:t>
            </a:r>
            <a:endParaRPr lang="en-US" altLang="ko-KR" sz="2300" b="1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품질감사파레토</a:t>
            </a:r>
            <a:r>
              <a:rPr lang="ko-KR" altLang="en-US" sz="2300" b="1" dirty="0" smtClean="0"/>
              <a:t> 분석 등</a:t>
            </a:r>
            <a:endParaRPr lang="en-US" altLang="ko-KR" sz="2300" b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3390900" y="2971800"/>
            <a:ext cx="4867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잠재적 부적합의 정보 원천</a:t>
            </a:r>
            <a:endParaRPr lang="ko-KR" altLang="en-US" dirty="0"/>
          </a:p>
        </p:txBody>
      </p:sp>
      <p:cxnSp>
        <p:nvCxnSpPr>
          <p:cNvPr id="44" name="직선 연결선 43"/>
          <p:cNvCxnSpPr/>
          <p:nvPr/>
        </p:nvCxnSpPr>
        <p:spPr>
          <a:xfrm rot="16200000" flipH="1">
            <a:off x="370362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2" name="직사각형 11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476487" y="1123950"/>
            <a:ext cx="2333148" cy="5184774"/>
            <a:chOff x="476487" y="1123950"/>
            <a:chExt cx="2333148" cy="5184774"/>
          </a:xfrm>
        </p:grpSpPr>
        <p:sp>
          <p:nvSpPr>
            <p:cNvPr id="19" name="자유형 18"/>
            <p:cNvSpPr/>
            <p:nvPr/>
          </p:nvSpPr>
          <p:spPr>
            <a:xfrm>
              <a:off x="476487" y="112395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2E866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351417" y="2501155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2E866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476487" y="3068240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351417" y="4445446"/>
              <a:ext cx="583288" cy="486073"/>
            </a:xfrm>
            <a:custGeom>
              <a:avLst/>
              <a:gdLst>
                <a:gd name="connsiteX0" fmla="*/ 0 w 486072"/>
                <a:gd name="connsiteY0" fmla="*/ 116657 h 583287"/>
                <a:gd name="connsiteX1" fmla="*/ 243036 w 486072"/>
                <a:gd name="connsiteY1" fmla="*/ 116657 h 583287"/>
                <a:gd name="connsiteX2" fmla="*/ 243036 w 486072"/>
                <a:gd name="connsiteY2" fmla="*/ 0 h 583287"/>
                <a:gd name="connsiteX3" fmla="*/ 486072 w 486072"/>
                <a:gd name="connsiteY3" fmla="*/ 291644 h 583287"/>
                <a:gd name="connsiteX4" fmla="*/ 243036 w 486072"/>
                <a:gd name="connsiteY4" fmla="*/ 583287 h 583287"/>
                <a:gd name="connsiteX5" fmla="*/ 243036 w 486072"/>
                <a:gd name="connsiteY5" fmla="*/ 466630 h 583287"/>
                <a:gd name="connsiteX6" fmla="*/ 0 w 486072"/>
                <a:gd name="connsiteY6" fmla="*/ 466630 h 583287"/>
                <a:gd name="connsiteX7" fmla="*/ 0 w 486072"/>
                <a:gd name="connsiteY7" fmla="*/ 116657 h 58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72" h="583287">
                  <a:moveTo>
                    <a:pt x="388858" y="1"/>
                  </a:moveTo>
                  <a:lnTo>
                    <a:pt x="388858" y="291644"/>
                  </a:lnTo>
                  <a:lnTo>
                    <a:pt x="486072" y="291644"/>
                  </a:lnTo>
                  <a:lnTo>
                    <a:pt x="243036" y="583286"/>
                  </a:lnTo>
                  <a:lnTo>
                    <a:pt x="0" y="291644"/>
                  </a:lnTo>
                  <a:lnTo>
                    <a:pt x="97214" y="291644"/>
                  </a:lnTo>
                  <a:lnTo>
                    <a:pt x="97214" y="1"/>
                  </a:lnTo>
                  <a:lnTo>
                    <a:pt x="388858" y="1"/>
                  </a:lnTo>
                  <a:close/>
                </a:path>
              </a:pathLst>
            </a:custGeom>
            <a:solidFill>
              <a:srgbClr val="B4483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658" tIns="0" rIns="116657" bIns="145823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76487" y="5012531"/>
              <a:ext cx="2333148" cy="1296193"/>
            </a:xfrm>
            <a:custGeom>
              <a:avLst/>
              <a:gdLst>
                <a:gd name="connsiteX0" fmla="*/ 0 w 2333148"/>
                <a:gd name="connsiteY0" fmla="*/ 129619 h 1296193"/>
                <a:gd name="connsiteX1" fmla="*/ 37965 w 2333148"/>
                <a:gd name="connsiteY1" fmla="*/ 37965 h 1296193"/>
                <a:gd name="connsiteX2" fmla="*/ 129620 w 2333148"/>
                <a:gd name="connsiteY2" fmla="*/ 1 h 1296193"/>
                <a:gd name="connsiteX3" fmla="*/ 2203529 w 2333148"/>
                <a:gd name="connsiteY3" fmla="*/ 0 h 1296193"/>
                <a:gd name="connsiteX4" fmla="*/ 2295183 w 2333148"/>
                <a:gd name="connsiteY4" fmla="*/ 37965 h 1296193"/>
                <a:gd name="connsiteX5" fmla="*/ 2333147 w 2333148"/>
                <a:gd name="connsiteY5" fmla="*/ 129620 h 1296193"/>
                <a:gd name="connsiteX6" fmla="*/ 2333148 w 2333148"/>
                <a:gd name="connsiteY6" fmla="*/ 1166574 h 1296193"/>
                <a:gd name="connsiteX7" fmla="*/ 2295183 w 2333148"/>
                <a:gd name="connsiteY7" fmla="*/ 1258229 h 1296193"/>
                <a:gd name="connsiteX8" fmla="*/ 2203528 w 2333148"/>
                <a:gd name="connsiteY8" fmla="*/ 1296193 h 1296193"/>
                <a:gd name="connsiteX9" fmla="*/ 129619 w 2333148"/>
                <a:gd name="connsiteY9" fmla="*/ 1296193 h 1296193"/>
                <a:gd name="connsiteX10" fmla="*/ 37965 w 2333148"/>
                <a:gd name="connsiteY10" fmla="*/ 1258228 h 1296193"/>
                <a:gd name="connsiteX11" fmla="*/ 1 w 2333148"/>
                <a:gd name="connsiteY11" fmla="*/ 1166573 h 1296193"/>
                <a:gd name="connsiteX12" fmla="*/ 0 w 2333148"/>
                <a:gd name="connsiteY12" fmla="*/ 129619 h 12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148" h="1296193">
                  <a:moveTo>
                    <a:pt x="0" y="129619"/>
                  </a:moveTo>
                  <a:cubicBezTo>
                    <a:pt x="0" y="95242"/>
                    <a:pt x="13656" y="62273"/>
                    <a:pt x="37965" y="37965"/>
                  </a:cubicBezTo>
                  <a:cubicBezTo>
                    <a:pt x="62273" y="13657"/>
                    <a:pt x="95242" y="1"/>
                    <a:pt x="129620" y="1"/>
                  </a:cubicBezTo>
                  <a:lnTo>
                    <a:pt x="2203529" y="0"/>
                  </a:lnTo>
                  <a:cubicBezTo>
                    <a:pt x="2237906" y="0"/>
                    <a:pt x="2270875" y="13656"/>
                    <a:pt x="2295183" y="37965"/>
                  </a:cubicBezTo>
                  <a:cubicBezTo>
                    <a:pt x="2319491" y="62273"/>
                    <a:pt x="2333147" y="95242"/>
                    <a:pt x="2333147" y="129620"/>
                  </a:cubicBezTo>
                  <a:cubicBezTo>
                    <a:pt x="2333147" y="475271"/>
                    <a:pt x="2333148" y="820923"/>
                    <a:pt x="2333148" y="1166574"/>
                  </a:cubicBezTo>
                  <a:cubicBezTo>
                    <a:pt x="2333148" y="1200951"/>
                    <a:pt x="2319492" y="1233920"/>
                    <a:pt x="2295183" y="1258229"/>
                  </a:cubicBezTo>
                  <a:cubicBezTo>
                    <a:pt x="2270875" y="1282537"/>
                    <a:pt x="2237906" y="1296194"/>
                    <a:pt x="2203528" y="1296193"/>
                  </a:cubicBezTo>
                  <a:lnTo>
                    <a:pt x="129619" y="1296193"/>
                  </a:lnTo>
                  <a:cubicBezTo>
                    <a:pt x="95242" y="1296193"/>
                    <a:pt x="62273" y="1282537"/>
                    <a:pt x="37965" y="1258228"/>
                  </a:cubicBezTo>
                  <a:cubicBezTo>
                    <a:pt x="13657" y="1233920"/>
                    <a:pt x="1" y="1200951"/>
                    <a:pt x="1" y="1166573"/>
                  </a:cubicBezTo>
                  <a:cubicBezTo>
                    <a:pt x="1" y="820922"/>
                    <a:pt x="0" y="475270"/>
                    <a:pt x="0" y="1296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794" tIns="201794" rIns="201794" bIns="201794" numCol="1" spcCol="1270" anchor="ctr" anchorCtr="0">
              <a:noAutofit/>
            </a:bodyPr>
            <a:lstStyle/>
            <a:p>
              <a:pPr lvl="0" algn="ctr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300" kern="1200" dirty="0" smtClean="0"/>
                <a:t> </a:t>
              </a:r>
              <a:endParaRPr lang="ko-KR" altLang="en-US" sz="4300" kern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171826" y="2438400"/>
            <a:ext cx="5895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ko-KR" altLang="en-US" sz="2500" b="1" dirty="0" smtClean="0">
                <a:solidFill>
                  <a:srgbClr val="002060"/>
                </a:solidFill>
              </a:rPr>
              <a:t>측정 결과로 도출된 데이터 값이 부적합한 상태는 아니지만 그 데이터 값이</a:t>
            </a:r>
            <a:endParaRPr lang="en-US" altLang="ko-KR" sz="2500" b="1" dirty="0" smtClean="0">
              <a:solidFill>
                <a:srgbClr val="002060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ko-KR" altLang="en-US" sz="2500" b="1" dirty="0" smtClean="0">
                <a:solidFill>
                  <a:srgbClr val="002060"/>
                </a:solidFill>
              </a:rPr>
              <a:t>시간의 흐름에 따라 </a:t>
            </a:r>
            <a:r>
              <a:rPr lang="ko-KR" altLang="en-US" sz="2500" b="1" u="dottedHeavy" dirty="0" smtClean="0">
                <a:uFill>
                  <a:solidFill>
                    <a:schemeClr val="accent1"/>
                  </a:solidFill>
                </a:uFill>
              </a:rPr>
              <a:t>부적합을 예견할 수 </a:t>
            </a:r>
            <a:endParaRPr lang="en-US" altLang="ko-KR" sz="2500" b="1" u="dottedHeavy" dirty="0" smtClean="0">
              <a:uFill>
                <a:solidFill>
                  <a:schemeClr val="accent1"/>
                </a:solidFill>
              </a:uFill>
            </a:endParaRPr>
          </a:p>
          <a:p>
            <a:pPr>
              <a:lnSpc>
                <a:spcPct val="150000"/>
              </a:lnSpc>
            </a:pPr>
            <a:r>
              <a:rPr lang="ko-KR" altLang="en-US" sz="2500" b="1" u="dottedHeavy" dirty="0" smtClean="0">
                <a:uFill>
                  <a:solidFill>
                    <a:schemeClr val="accent1"/>
                  </a:solidFill>
                </a:uFill>
              </a:rPr>
              <a:t>있는 상태</a:t>
            </a:r>
            <a:endParaRPr lang="en-US" altLang="ko-KR" sz="2500" b="1" u="dottedHeavy" dirty="0" smtClean="0">
              <a:uFill>
                <a:solidFill>
                  <a:schemeClr val="accent1"/>
                </a:solidFill>
              </a:u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 rot="16200000" flipH="1">
            <a:off x="332262" y="3751736"/>
            <a:ext cx="5561725" cy="22151"/>
          </a:xfrm>
          <a:prstGeom prst="line">
            <a:avLst/>
          </a:prstGeom>
          <a:ln>
            <a:gradFill flip="none" rotWithShape="1">
              <a:gsLst>
                <a:gs pos="60000">
                  <a:srgbClr val="3F3F3F">
                    <a:alpha val="54000"/>
                  </a:srgb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152400" sx="56000" sy="56000" algn="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0"/>
          <p:cNvGrpSpPr/>
          <p:nvPr/>
        </p:nvGrpSpPr>
        <p:grpSpPr>
          <a:xfrm>
            <a:off x="1356181" y="499913"/>
            <a:ext cx="583287" cy="486073"/>
            <a:chOff x="1503818" y="1377205"/>
            <a:chExt cx="583287" cy="486073"/>
          </a:xfrm>
          <a:solidFill>
            <a:schemeClr val="accent4"/>
          </a:solidFill>
        </p:grpSpPr>
        <p:sp>
          <p:nvSpPr>
            <p:cNvPr id="12" name="오른쪽 화살표 11"/>
            <p:cNvSpPr/>
            <p:nvPr/>
          </p:nvSpPr>
          <p:spPr>
            <a:xfrm rot="5400000">
              <a:off x="1552426" y="1328598"/>
              <a:ext cx="486072" cy="58328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오른쪽 화살표 4"/>
            <p:cNvSpPr/>
            <p:nvPr/>
          </p:nvSpPr>
          <p:spPr>
            <a:xfrm>
              <a:off x="1620476" y="1377205"/>
              <a:ext cx="349973" cy="34025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00" y="1114425"/>
            <a:ext cx="2247900" cy="12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예방조치의 </a:t>
            </a:r>
            <a:endParaRPr lang="en-US" altLang="ko-KR" sz="2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bg1"/>
                </a:solidFill>
              </a:rPr>
              <a:t>결정</a:t>
            </a:r>
            <a:r>
              <a:rPr lang="ko-KR" altLang="en-US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∙실행</a:t>
            </a:r>
            <a:endParaRPr lang="en-US" altLang="ko-KR" sz="2200" b="1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(</a:t>
            </a:r>
            <a:r>
              <a:rPr lang="ko-KR" altLang="en-US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문서개정포함</a:t>
            </a:r>
            <a:r>
              <a:rPr lang="en-US" altLang="ko-KR" sz="22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)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825" y="311467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결과 기록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75" y="5076825"/>
            <a:ext cx="224790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</a:rPr>
              <a:t>예방조치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bg1"/>
                </a:solidFill>
              </a:rPr>
              <a:t>효과성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검토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4675" y="175260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C00000"/>
                </a:solidFill>
              </a:rPr>
              <a:t> 예방조치 대상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grpSp>
        <p:nvGrpSpPr>
          <p:cNvPr id="18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25" name="직사각형 2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x91933736" descr="EMB00000354be54"/>
          <p:cNvPicPr>
            <a:picLocks noChangeAspect="1" noChangeArrowheads="1"/>
          </p:cNvPicPr>
          <p:nvPr/>
        </p:nvPicPr>
        <p:blipFill>
          <a:blip r:embed="rId2" cstate="print"/>
          <a:srcRect l="6381" t="13248" r="6160" b="43201"/>
          <a:stretch>
            <a:fillRect/>
          </a:stretch>
        </p:blipFill>
        <p:spPr bwMode="auto">
          <a:xfrm>
            <a:off x="569030" y="1047014"/>
            <a:ext cx="7920880" cy="3909481"/>
          </a:xfrm>
          <a:prstGeom prst="rect">
            <a:avLst/>
          </a:prstGeom>
          <a:noFill/>
        </p:spPr>
      </p:pic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6" name="직사각형 5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70" y="5878020"/>
            <a:ext cx="863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 smtClean="0">
                <a:solidFill>
                  <a:srgbClr val="2E866B"/>
                </a:solidFill>
              </a:rPr>
              <a:t> </a:t>
            </a:r>
            <a:r>
              <a:rPr lang="ko-KR" altLang="en-US" b="1" dirty="0" smtClean="0">
                <a:solidFill>
                  <a:srgbClr val="2E866B"/>
                </a:solidFill>
              </a:rPr>
              <a:t>재평가 업무해설서가 개정되는 경우</a:t>
            </a:r>
            <a:r>
              <a:rPr lang="en-US" altLang="ko-KR" b="1" dirty="0" smtClean="0">
                <a:solidFill>
                  <a:srgbClr val="2E866B"/>
                </a:solidFill>
              </a:rPr>
              <a:t>, </a:t>
            </a:r>
            <a:r>
              <a:rPr lang="ko-KR" altLang="en-US" b="1" dirty="0" smtClean="0">
                <a:solidFill>
                  <a:srgbClr val="2E866B"/>
                </a:solidFill>
              </a:rPr>
              <a:t>개정되는 양식 및 방법에 따름</a:t>
            </a:r>
            <a:endParaRPr lang="ko-KR" altLang="en-US" b="1" dirty="0">
              <a:solidFill>
                <a:srgbClr val="2E866B"/>
              </a:solidFill>
            </a:endParaRPr>
          </a:p>
        </p:txBody>
      </p:sp>
      <p:pic>
        <p:nvPicPr>
          <p:cNvPr id="12" name="_x91933736" descr="EMB00000354be54"/>
          <p:cNvPicPr>
            <a:picLocks noChangeAspect="1" noChangeArrowheads="1"/>
          </p:cNvPicPr>
          <p:nvPr/>
        </p:nvPicPr>
        <p:blipFill>
          <a:blip r:embed="rId2" cstate="print"/>
          <a:srcRect l="6381" t="80856" r="6160" b="11960"/>
          <a:stretch>
            <a:fillRect/>
          </a:stretch>
        </p:blipFill>
        <p:spPr bwMode="auto">
          <a:xfrm>
            <a:off x="636370" y="5171734"/>
            <a:ext cx="7920880" cy="491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_x91932976" descr="EMB00000354be55"/>
          <p:cNvPicPr>
            <a:picLocks noChangeAspect="1" noChangeArrowheads="1"/>
          </p:cNvPicPr>
          <p:nvPr/>
        </p:nvPicPr>
        <p:blipFill>
          <a:blip r:embed="rId2" cstate="print"/>
          <a:srcRect l="6679" t="18135" r="6493" b="34610"/>
          <a:stretch>
            <a:fillRect/>
          </a:stretch>
        </p:blipFill>
        <p:spPr bwMode="auto">
          <a:xfrm>
            <a:off x="313851" y="1244015"/>
            <a:ext cx="8494024" cy="48647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3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5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3" name="_x91913448" descr="EMB00000354be56"/>
          <p:cNvPicPr>
            <a:picLocks noChangeAspect="1" noChangeArrowheads="1"/>
          </p:cNvPicPr>
          <p:nvPr/>
        </p:nvPicPr>
        <p:blipFill>
          <a:blip r:embed="rId2" cstate="print"/>
          <a:srcRect l="6506" t="10788" r="6506" b="47769"/>
          <a:stretch>
            <a:fillRect/>
          </a:stretch>
        </p:blipFill>
        <p:spPr bwMode="auto">
          <a:xfrm>
            <a:off x="425302" y="1243464"/>
            <a:ext cx="8357191" cy="4862885"/>
          </a:xfrm>
          <a:prstGeom prst="rect">
            <a:avLst/>
          </a:prstGeom>
          <a:noFill/>
        </p:spPr>
      </p:pic>
      <p:grpSp>
        <p:nvGrpSpPr>
          <p:cNvPr id="14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5" name="직사각형 1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2304" y="33051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이상사례분석보고서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1" name="_x89607824" descr="EMB00000354be56"/>
          <p:cNvPicPr>
            <a:picLocks noChangeAspect="1" noChangeArrowheads="1"/>
          </p:cNvPicPr>
          <p:nvPr/>
        </p:nvPicPr>
        <p:blipFill>
          <a:blip r:embed="rId2" cstate="print"/>
          <a:srcRect l="6506" t="63367" r="6506" b="9045"/>
          <a:stretch>
            <a:fillRect/>
          </a:stretch>
        </p:blipFill>
        <p:spPr bwMode="auto">
          <a:xfrm>
            <a:off x="92981" y="1562985"/>
            <a:ext cx="8965956" cy="4075529"/>
          </a:xfrm>
          <a:prstGeom prst="rect">
            <a:avLst/>
          </a:prstGeom>
          <a:noFill/>
        </p:spPr>
      </p:pic>
      <p:grpSp>
        <p:nvGrpSpPr>
          <p:cNvPr id="14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5" name="직사각형 1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157" y="531628"/>
            <a:ext cx="6028469" cy="57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ⓐ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학술논문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grpSp>
        <p:nvGrpSpPr>
          <p:cNvPr id="17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9" name="직사각형 18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0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30593" b="37670"/>
          <a:stretch/>
        </p:blipFill>
        <p:spPr bwMode="auto">
          <a:xfrm>
            <a:off x="-83656" y="1433384"/>
            <a:ext cx="9245454" cy="281733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864" y="382772"/>
            <a:ext cx="6063049" cy="596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75" y="2764465"/>
            <a:ext cx="2679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ⓑ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임상시험자료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grpSp>
        <p:nvGrpSpPr>
          <p:cNvPr id="14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5" name="직사각형 1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192" b="34671"/>
          <a:stretch/>
        </p:blipFill>
        <p:spPr bwMode="auto">
          <a:xfrm>
            <a:off x="-126509" y="967547"/>
            <a:ext cx="9350526" cy="49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75" y="2764465"/>
            <a:ext cx="2679404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ⓒ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외국제조원의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제품설명서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수입업자 대상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48586"/>
            <a:ext cx="6209702" cy="55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5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7522"/>
          <a:stretch/>
        </p:blipFill>
        <p:spPr bwMode="auto">
          <a:xfrm>
            <a:off x="92431" y="57907"/>
            <a:ext cx="8860471" cy="6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48533" y="1226026"/>
            <a:ext cx="152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07820" y="1181434"/>
            <a:ext cx="1939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의료기기 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44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재평가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44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4392" y="1199556"/>
            <a:ext cx="674863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허가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신고된 의료기기 중 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안전성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유효성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Arial" panose="020B0604020202020204" pitchFamily="34" charset="0"/>
              </a:rPr>
              <a:t>에 대한 검증의 필요성이 인정되는 의료기기에 대하여 최신과학 수준으로 재검토 하는 제도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5400000">
            <a:off x="-517905" y="3819820"/>
            <a:ext cx="5230093" cy="1416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196947" y="4038487"/>
            <a:ext cx="6766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ko-KR" altLang="en-US" sz="2800" b="1" dirty="0" smtClean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목적</a:t>
            </a:r>
            <a:r>
              <a:rPr lang="en-US" altLang="ko-KR" sz="2800" b="1" dirty="0" smtClean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 </a:t>
            </a:r>
            <a:r>
              <a:rPr lang="ko-KR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의료기기 </a:t>
            </a:r>
            <a:r>
              <a:rPr lang="ko-KR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사용 시 발생 가능한 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위해 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상황예방</a:t>
            </a: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ko-KR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및</a:t>
            </a: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안전하고 효율적인 사용환경</a:t>
            </a:r>
            <a:r>
              <a:rPr lang="ko-KR" altLang="en-US" sz="28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ko-KR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조성</a:t>
            </a:r>
            <a:endParaRPr lang="ko-KR" altLang="en-US" sz="2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949097" y="6246221"/>
            <a:ext cx="3256436" cy="707886"/>
            <a:chOff x="5949098" y="6246218"/>
            <a:chExt cx="3256436" cy="707886"/>
          </a:xfrm>
        </p:grpSpPr>
        <p:sp>
          <p:nvSpPr>
            <p:cNvPr id="16" name="직사각형 15"/>
            <p:cNvSpPr/>
            <p:nvPr/>
          </p:nvSpPr>
          <p:spPr>
            <a:xfrm>
              <a:off x="6364692" y="6363494"/>
              <a:ext cx="28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재평가 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운영 현황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2" name="그룹 2"/>
            <p:cNvGrpSpPr/>
            <p:nvPr/>
          </p:nvGrpSpPr>
          <p:grpSpPr>
            <a:xfrm>
              <a:off x="5949098" y="6246218"/>
              <a:ext cx="472795" cy="707886"/>
              <a:chOff x="7587501" y="3466329"/>
              <a:chExt cx="1440867" cy="1528811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758750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78100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직사각형 25"/>
          <p:cNvSpPr/>
          <p:nvPr/>
        </p:nvSpPr>
        <p:spPr>
          <a:xfrm>
            <a:off x="-34203" y="33051"/>
            <a:ext cx="633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제도의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개요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78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75" y="2764465"/>
            <a:ext cx="267940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ⓒ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외국제조원의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제품설명서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수입업자 대상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</a:p>
          <a:p>
            <a:pPr algn="r">
              <a:lnSpc>
                <a:spcPct val="150000"/>
              </a:lnSpc>
            </a:pPr>
            <a:endParaRPr lang="en-US" altLang="ko-KR" sz="2000" b="1" dirty="0" smtClean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endParaRPr lang="ko-KR" alt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그림 12" descr="예시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2627" y="360736"/>
            <a:ext cx="6137190" cy="5991479"/>
          </a:xfrm>
          <a:prstGeom prst="rect">
            <a:avLst/>
          </a:prstGeom>
        </p:spPr>
      </p:pic>
      <p:pic>
        <p:nvPicPr>
          <p:cNvPr id="12" name="그림 11" descr="예시1.PNG"/>
          <p:cNvPicPr>
            <a:picLocks noChangeAspect="1"/>
          </p:cNvPicPr>
          <p:nvPr/>
        </p:nvPicPr>
        <p:blipFill rotWithShape="1">
          <a:blip r:embed="rId2" cstate="print"/>
          <a:srcRect t="47945"/>
          <a:stretch/>
        </p:blipFill>
        <p:spPr>
          <a:xfrm>
            <a:off x="114901" y="1374916"/>
            <a:ext cx="8876700" cy="45110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80" y="765539"/>
            <a:ext cx="157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75" y="2764465"/>
            <a:ext cx="267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</a:rPr>
              <a:t>양식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ⓓ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국내∙외 정부기관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2060"/>
                </a:solidFill>
                <a:latin typeface="맑은 고딕"/>
                <a:ea typeface="맑은 고딕"/>
              </a:rPr>
              <a:t>발표자료</a:t>
            </a:r>
            <a:endParaRPr lang="en-US" altLang="ko-KR" sz="2400" b="1" dirty="0" smtClean="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680" y="446567"/>
            <a:ext cx="6303278" cy="58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5" name="직사각형 14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6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408" b="34340"/>
          <a:stretch/>
        </p:blipFill>
        <p:spPr bwMode="auto">
          <a:xfrm>
            <a:off x="-175371" y="1847766"/>
            <a:ext cx="9319371" cy="31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안전성정보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79" y="765539"/>
            <a:ext cx="434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첨부자료 예시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홍보리플렛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27519336" descr="EMB0000106020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55" y="1382234"/>
            <a:ext cx="6053138" cy="4613977"/>
          </a:xfrm>
          <a:prstGeom prst="rect">
            <a:avLst/>
          </a:prstGeom>
          <a:noFill/>
        </p:spPr>
      </p:pic>
      <p:grpSp>
        <p:nvGrpSpPr>
          <p:cNvPr id="13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5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6" name="직사각형 15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7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64455" y="7190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정보 없음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4503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모서리가 둥근 직사각형 22"/>
          <p:cNvSpPr/>
          <p:nvPr/>
        </p:nvSpPr>
        <p:spPr>
          <a:xfrm>
            <a:off x="285720" y="1322406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유해사례 분석 보고서 및 안전성 정보 누락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515949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재평가 신청서만 제출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5" name="그림 24" descr="공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4503"/>
            <a:ext cx="3643338" cy="3418703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072066" y="2515949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자사 공문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000100" y="1893910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해당자료가 없는 경우 자사공문 제출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75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6" name="직사각형 15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85720" y="85723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안전성 정보 부분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16955" y="1571612"/>
            <a:ext cx="8963247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 &lt;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양식ⓐ</a:t>
            </a: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국내</a:t>
            </a:r>
            <a:r>
              <a:rPr lang="ko-KR" altLang="en-US" sz="2200" dirty="0" smtClean="0">
                <a:solidFill>
                  <a:schemeClr val="tx1"/>
                </a:solidFill>
              </a:rPr>
              <a:t>∙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외 학술논문에 첨부된 국외 논문의 원문 및 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한글요약문 누락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00100" y="2500306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한글 요약문 및 원문 첨부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6955" y="3272498"/>
            <a:ext cx="8963247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 &lt;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</a:t>
            </a: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ⓒ&gt; 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외국 제조원의 제품 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설명서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를 양식 없이 제출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수입업자 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해당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00100" y="4201192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제조원 제품 설명서에 따른 안전성 정보 양식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ⓒ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6955" y="5058448"/>
            <a:ext cx="8963247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AutoNum type="arabicParenR" startAt="3"/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양식ⓔ</a:t>
            </a: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lang="ko-KR" altLang="en-US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위험관리 분석보고서 발췌부분 누락 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2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제조업 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해당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00100" y="5800080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내용 발췌부분 첨부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75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285720" y="1643050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제출된 서류와 허가증의 제품명 상이함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00100" y="2214554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공고된 재평가 대상의 제출자료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 및 안전성 정보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요청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85723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기타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5720" y="3143248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첨부 서류만 제출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작성 양식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누락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00100" y="3714752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해당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 양식에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맞춰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이상사례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안전성 정보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작성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5720" y="4643446"/>
            <a:ext cx="8426692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제출된 외국 자료의 한글요약문 및 원문 누락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00100" y="5214950"/>
            <a:ext cx="771231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</a:t>
            </a:r>
            <a:r>
              <a:rPr lang="en-US" altLang="ko-KR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원문 및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주요 해당사항을 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발췌한 한글요약문 제출</a:t>
            </a:r>
            <a:endParaRPr lang="en-US" altLang="ko-KR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17" name="직사각형 16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8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7536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실제사례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8056"/>
          <a:stretch>
            <a:fillRect/>
          </a:stretch>
        </p:blipFill>
        <p:spPr bwMode="auto">
          <a:xfrm>
            <a:off x="352425" y="1284967"/>
            <a:ext cx="840104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9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8451"/>
          <a:stretch>
            <a:fillRect/>
          </a:stretch>
        </p:blipFill>
        <p:spPr bwMode="auto">
          <a:xfrm>
            <a:off x="304801" y="1300694"/>
            <a:ext cx="8572500" cy="50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85720" y="67536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실제사례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353977"/>
            <a:ext cx="8277225" cy="457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5720" y="67536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실제사례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3025"/>
            <a:ext cx="8553450" cy="51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보완자료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6238137" y="6246221"/>
            <a:ext cx="2883363" cy="707886"/>
            <a:chOff x="5927832" y="6246218"/>
            <a:chExt cx="2883363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2446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재평가 제출자료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85720" y="67536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실제사례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2562225" y="3819524"/>
            <a:ext cx="6296055" cy="2162175"/>
          </a:xfrm>
          <a:prstGeom prst="roundRect">
            <a:avLst>
              <a:gd name="adj" fmla="val 87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571750" y="1182969"/>
            <a:ext cx="6286530" cy="2246031"/>
          </a:xfrm>
          <a:prstGeom prst="roundRect">
            <a:avLst>
              <a:gd name="adj" fmla="val 872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 rot="16200000">
            <a:off x="-2357473" y="3849975"/>
            <a:ext cx="5429264" cy="1428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285721" y="3778550"/>
            <a:ext cx="142876" cy="1714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82383" y="3707112"/>
            <a:ext cx="357191" cy="3571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53821" y="3778550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182383" y="1135344"/>
            <a:ext cx="357191" cy="357190"/>
            <a:chOff x="4000496" y="3429000"/>
            <a:chExt cx="357190" cy="357190"/>
          </a:xfrm>
        </p:grpSpPr>
        <p:sp>
          <p:nvSpPr>
            <p:cNvPr id="37" name="타원 36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407193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82383" y="2849856"/>
            <a:ext cx="357191" cy="357190"/>
            <a:chOff x="6143636" y="3429000"/>
            <a:chExt cx="357190" cy="357190"/>
          </a:xfrm>
        </p:grpSpPr>
        <p:sp>
          <p:nvSpPr>
            <p:cNvPr id="40" name="타원 39"/>
            <p:cNvSpPr/>
            <p:nvPr/>
          </p:nvSpPr>
          <p:spPr>
            <a:xfrm>
              <a:off x="614363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621507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0839" y="1124712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2009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472" y="2825572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2012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472" y="3694971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2013</a:t>
            </a:r>
            <a:endParaRPr lang="ko-KR" altLang="en-US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72" y="5409483"/>
            <a:ext cx="7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endParaRPr lang="ko-KR" altLang="en-US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74743" y="5409483"/>
            <a:ext cx="357191" cy="3571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246181" y="5480920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362200" y="1288853"/>
            <a:ext cx="6400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공통기준규격의 </a:t>
            </a:r>
            <a:r>
              <a:rPr lang="ko-KR" altLang="en-US" sz="3200" b="1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</a:rPr>
              <a:t>만족여부 확인</a:t>
            </a:r>
            <a:endParaRPr lang="en-US" altLang="ko-KR" sz="3200" b="1" dirty="0" smtClean="0">
              <a:solidFill>
                <a:srgbClr val="0070C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200" b="1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전기</a:t>
            </a:r>
            <a:r>
              <a:rPr lang="ko-KR" altLang="en-US" sz="2500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∙</a:t>
            </a:r>
            <a:r>
              <a:rPr lang="ko-KR" altLang="en-US" sz="2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기계적 안전에 관한 공통기준규격</a:t>
            </a:r>
            <a:endParaRPr lang="en-US" altLang="ko-KR" sz="25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전자파 안전에 관한 공통기준규격</a:t>
            </a:r>
            <a:endParaRPr lang="en-US" altLang="ko-KR" sz="25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생물학적 안전에 관한 공통기준규격</a:t>
            </a:r>
            <a:endParaRPr lang="en-US" altLang="ko-KR" sz="2500" spc="3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034" y="1723225"/>
            <a:ext cx="26432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차 재평가</a:t>
            </a:r>
            <a:endParaRPr lang="en-US" altLang="ko-KR" sz="2800" dirty="0" smtClean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(09~12)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129" y="4310516"/>
            <a:ext cx="26432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차 재평가</a:t>
            </a:r>
            <a:endParaRPr lang="en-US" altLang="ko-KR" sz="28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(13~17 )</a:t>
            </a:r>
            <a:endParaRPr lang="ko-KR" altLang="en-US" sz="24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362200" y="3969052"/>
            <a:ext cx="635320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9933"/>
                </a:solidFill>
                <a:latin typeface="휴먼모음T" pitchFamily="18" charset="-127"/>
                <a:ea typeface="휴먼모음T" pitchFamily="18" charset="-127"/>
              </a:rPr>
              <a:t>시판 후 안전성 정보의 허가 반영</a:t>
            </a:r>
            <a:endParaRPr lang="en-US" altLang="ko-KR" sz="3200" b="1" dirty="0" smtClean="0">
              <a:solidFill>
                <a:srgbClr val="FF9933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endParaRPr lang="en-US" altLang="ko-KR" sz="1400" b="1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유해사례 및 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안전성 정보를 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수집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분석하여</a:t>
            </a:r>
            <a:endParaRPr lang="en-US" altLang="ko-KR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허가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사용방법</a:t>
            </a:r>
            <a:r>
              <a:rPr lang="en-US" altLang="ko-KR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사용 시 </a:t>
            </a:r>
            <a:r>
              <a:rPr lang="ko-KR" altLang="en-US" sz="25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주의사항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에 반영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-34203" y="33052"/>
            <a:ext cx="540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추진 현황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5949097" y="6246221"/>
            <a:ext cx="3256436" cy="707886"/>
            <a:chOff x="5949098" y="6246218"/>
            <a:chExt cx="3256436" cy="707886"/>
          </a:xfrm>
        </p:grpSpPr>
        <p:sp>
          <p:nvSpPr>
            <p:cNvPr id="60" name="직사각형 59"/>
            <p:cNvSpPr/>
            <p:nvPr/>
          </p:nvSpPr>
          <p:spPr>
            <a:xfrm>
              <a:off x="6364692" y="6363494"/>
              <a:ext cx="28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재평가 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운영 현황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61" name="그룹 2"/>
            <p:cNvGrpSpPr/>
            <p:nvPr/>
          </p:nvGrpSpPr>
          <p:grpSpPr>
            <a:xfrm>
              <a:off x="5949098" y="6246218"/>
              <a:ext cx="472795" cy="707886"/>
              <a:chOff x="7587501" y="3466329"/>
              <a:chExt cx="1440867" cy="152881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758750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778100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533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5405267" y="4865975"/>
            <a:ext cx="29274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제도 개선</a:t>
            </a:r>
            <a:endParaRPr lang="ko-KR" altLang="en-US" sz="5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40299" y="2812534"/>
            <a:ext cx="1237979" cy="1862048"/>
            <a:chOff x="9826172" y="3117696"/>
            <a:chExt cx="1650636" cy="1862047"/>
          </a:xfrm>
        </p:grpSpPr>
        <p:sp>
          <p:nvSpPr>
            <p:cNvPr id="2" name="직사각형 1"/>
            <p:cNvSpPr/>
            <p:nvPr/>
          </p:nvSpPr>
          <p:spPr>
            <a:xfrm>
              <a:off x="9826172" y="3251200"/>
              <a:ext cx="1646522" cy="1524000"/>
            </a:xfrm>
            <a:prstGeom prst="rect">
              <a:avLst/>
            </a:prstGeom>
            <a:solidFill>
              <a:srgbClr val="3F3F3F"/>
            </a:solidFill>
            <a:ln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136272" y="3117696"/>
              <a:ext cx="1340536" cy="186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ko-KR" altLang="en-US" sz="1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9826172" y="47752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659212" y="3442954"/>
            <a:ext cx="7798988" cy="254827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2304" y="128302"/>
            <a:ext cx="901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의료기기법</a:t>
            </a:r>
            <a:r>
              <a:rPr lang="ko-KR" altLang="en-US" sz="3200" b="1" dirty="0" smtClean="0"/>
              <a:t> 시행규칙 개정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(‘15.7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월말 예정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" name="그룹 6"/>
          <p:cNvGrpSpPr/>
          <p:nvPr/>
        </p:nvGrpSpPr>
        <p:grpSpPr>
          <a:xfrm>
            <a:off x="7003713" y="6246221"/>
            <a:ext cx="2195674" cy="707886"/>
            <a:chOff x="5927832" y="6246218"/>
            <a:chExt cx="2195674" cy="707886"/>
          </a:xfrm>
        </p:grpSpPr>
        <p:sp>
          <p:nvSpPr>
            <p:cNvPr id="16" name="직사각형 15"/>
            <p:cNvSpPr/>
            <p:nvPr/>
          </p:nvSpPr>
          <p:spPr>
            <a:xfrm>
              <a:off x="6364691" y="6363494"/>
              <a:ext cx="1758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제도 개선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574833" y="1934897"/>
            <a:ext cx="8178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 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의료기기법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제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36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조</a:t>
            </a:r>
            <a:endParaRPr lang="en-US" altLang="ko-KR" sz="3200" b="1" dirty="0" smtClean="0">
              <a:solidFill>
                <a:schemeClr val="accent3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 </a:t>
            </a:r>
            <a:r>
              <a:rPr lang="ko-KR" alt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의료기기법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 시행규칙 제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35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조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(</a:t>
            </a:r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행정처분기준</a:t>
            </a:r>
            <a:r>
              <a:rPr lang="en-US" altLang="ko-KR" sz="3200" b="1" dirty="0" smtClean="0">
                <a:solidFill>
                  <a:schemeClr val="accent3">
                    <a:lumMod val="50000"/>
                  </a:schemeClr>
                </a:solidFill>
                <a:latin typeface="HY바다M" pitchFamily="18" charset="-127"/>
                <a:ea typeface="HY바다M" pitchFamily="18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525" y="5084134"/>
            <a:ext cx="413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70C0"/>
                </a:solidFill>
                <a:latin typeface="+mn-ea"/>
              </a:rPr>
              <a:t> ⇒ 처분기준완화</a:t>
            </a:r>
            <a:endParaRPr lang="ko-KR" altLang="en-US" sz="32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90575" y="3543299"/>
            <a:ext cx="7205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/>
              <a:t> 해당품목 판매업무 정지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개월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/>
              <a:t>   → 해당품목 판매업무 정지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개월 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1219201"/>
            <a:ext cx="68484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002060"/>
                </a:solidFill>
                <a:latin typeface="HY목각파임B" pitchFamily="18" charset="-127"/>
                <a:ea typeface="HY목각파임B" pitchFamily="18" charset="-127"/>
              </a:rPr>
              <a:t>재평가를 받지 않은 경우</a:t>
            </a:r>
            <a:r>
              <a:rPr lang="en-US" altLang="ko-KR" sz="3600" b="1" dirty="0" smtClean="0">
                <a:solidFill>
                  <a:srgbClr val="002060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3600" b="1" dirty="0" err="1" smtClean="0">
                <a:solidFill>
                  <a:srgbClr val="002060"/>
                </a:solidFill>
                <a:latin typeface="HY목각파임B" pitchFamily="18" charset="-127"/>
                <a:ea typeface="HY목각파임B" pitchFamily="18" charset="-127"/>
              </a:rPr>
              <a:t>미신청</a:t>
            </a:r>
            <a:r>
              <a:rPr lang="en-US" altLang="ko-KR" sz="3600" b="1" dirty="0" smtClean="0">
                <a:solidFill>
                  <a:srgbClr val="002060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9875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2491948" y="4865975"/>
            <a:ext cx="60964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FAQ(</a:t>
            </a:r>
            <a:r>
              <a:rPr lang="ko-KR" altLang="en-US" sz="5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5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5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40299" y="2812534"/>
            <a:ext cx="1237979" cy="1862048"/>
            <a:chOff x="9826172" y="3117696"/>
            <a:chExt cx="1650636" cy="1862047"/>
          </a:xfrm>
        </p:grpSpPr>
        <p:sp>
          <p:nvSpPr>
            <p:cNvPr id="2" name="직사각형 1"/>
            <p:cNvSpPr/>
            <p:nvPr/>
          </p:nvSpPr>
          <p:spPr>
            <a:xfrm>
              <a:off x="9826172" y="3251200"/>
              <a:ext cx="1646522" cy="1524000"/>
            </a:xfrm>
            <a:prstGeom prst="rect">
              <a:avLst/>
            </a:prstGeom>
            <a:solidFill>
              <a:srgbClr val="3F3F3F"/>
            </a:solidFill>
            <a:ln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136272" y="3117696"/>
              <a:ext cx="1340536" cy="186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ko-KR" altLang="en-US" sz="1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9826172" y="47752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0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79119" y="1092680"/>
            <a:ext cx="8371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‘16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년도 재평가 대상 품목은 어떤 기준으로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선정되었나요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122864" y="3297172"/>
            <a:ext cx="8941981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13.12.31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 허가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신고된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3,4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등급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의료기기 전체</a:t>
            </a:r>
            <a:r>
              <a:rPr lang="ko-KR" altLang="en-US" sz="3000" b="1" dirty="0" smtClean="0">
                <a:latin typeface="맑은 고딕" pitchFamily="50" charset="-127"/>
                <a:ea typeface="맑은 고딕" pitchFamily="50" charset="-127"/>
              </a:rPr>
              <a:t>를 대상으로 하며</a:t>
            </a:r>
            <a:r>
              <a:rPr lang="en-US" altLang="ko-KR" sz="3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3000" b="1" spc="3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en-US" altLang="ko-KR" sz="3000" b="1" spc="300" dirty="0">
                <a:latin typeface="맑은 고딕" pitchFamily="50" charset="-127"/>
              </a:rPr>
              <a:t>13</a:t>
            </a:r>
            <a:r>
              <a:rPr lang="en-US" altLang="ko-KR" sz="3000" b="1" spc="300" dirty="0" smtClean="0">
                <a:latin typeface="맑은 고딕" pitchFamily="50" charset="-127"/>
              </a:rPr>
              <a:t>~‘17</a:t>
            </a:r>
            <a:r>
              <a:rPr lang="ko-KR" altLang="en-US" sz="3000" b="1" spc="300" dirty="0" smtClean="0">
                <a:latin typeface="맑은 고딕" pitchFamily="50" charset="-127"/>
                <a:ea typeface="맑은 고딕" pitchFamily="50" charset="-127"/>
              </a:rPr>
              <a:t>년까지 </a:t>
            </a:r>
            <a:r>
              <a:rPr lang="ko-KR" altLang="en-US" sz="3000" b="1" spc="300" dirty="0" smtClean="0">
                <a:latin typeface="맑은 고딕" pitchFamily="50" charset="-127"/>
                <a:ea typeface="맑은 고딕" pitchFamily="50" charset="-127"/>
              </a:rPr>
              <a:t>연간 </a:t>
            </a:r>
            <a:r>
              <a:rPr lang="ko-KR" altLang="en-US" sz="3000" b="1" spc="300" dirty="0" smtClean="0"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3000" b="1" spc="300" dirty="0" smtClean="0"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3000" b="1" spc="300" dirty="0" smtClean="0">
                <a:latin typeface="맑은 고딕" pitchFamily="50" charset="-127"/>
                <a:ea typeface="맑은 고딕" pitchFamily="50" charset="-127"/>
              </a:rPr>
              <a:t>개 제품이 대상으로 선정됩니다</a:t>
            </a:r>
            <a:r>
              <a:rPr lang="en-US" altLang="ko-KR" sz="3000" b="1" spc="3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 algn="just">
              <a:lnSpc>
                <a:spcPct val="130000"/>
              </a:lnSpc>
            </a:pPr>
            <a:r>
              <a:rPr lang="en-US" altLang="ko-KR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1,608</a:t>
            </a:r>
            <a:r>
              <a:rPr lang="ko-KR" altLang="en-US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제품</a:t>
            </a:r>
            <a:r>
              <a:rPr lang="en-US" altLang="ko-KR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연간 약 </a:t>
            </a:r>
            <a:r>
              <a:rPr lang="en-US" altLang="ko-KR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제품 선정</a:t>
            </a:r>
            <a:r>
              <a:rPr lang="en-US" altLang="ko-KR" sz="2800" b="1" spc="3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609" y="2987751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583714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432284" y="954451"/>
            <a:ext cx="8009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우리 업체는‘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년도에 이어‘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년도에도 재평가 대상으로 선정되었는데 중복선정 아닌가요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106323" y="3339703"/>
            <a:ext cx="8910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선정 기준은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‘업체’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아닌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‘의료기기 제품’</a:t>
            </a:r>
            <a:endParaRPr lang="en-US" altLang="ko-KR" sz="28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그러므로 해당 제품이 중복되지 않는다면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중복선정이라고 할 수 없으며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많은 제품을 보유한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업체일수록 제품이 연도별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재선정 될 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가능성이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높습니다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40242" y="3179145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29609" y="2775108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432283" y="954451"/>
            <a:ext cx="839044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대상 제품을 업체간 양도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양수한 경우 누가 재평가를 이행해야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-116956" y="3052612"/>
            <a:ext cx="8793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의료기기 품목에 대한 양도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양수가 이루어진 경우 양수자가 양도받은 품목에 대한 권리 및 의무를 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함께 가지므로 재평가 역시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양수자가 이행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합니다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양도자는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양수자에게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재평가 대상임을 꼭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알려주시기 바랍니다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9609" y="2902687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498650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89751" y="901286"/>
            <a:ext cx="8360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접수기간에 신청서만 제출하고 나머지 첨부자료는 이후에 제출해도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423" y="3392869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접수기간까지 신청서를 비롯한 완비된 구비서류를 모두 제출해야 접수된 것으로 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인정됩니다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아울러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신청은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의료기기</a:t>
            </a:r>
            <a:endParaRPr lang="en-US" altLang="ko-KR" sz="3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전자민원창구 접수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원칙으로 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9609" y="3083448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679411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89751" y="901286"/>
            <a:ext cx="836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대상이나 허가증 현행화를 통해 등급 하향 조정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등급 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등급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된 것을 확인하였습니다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이 제품도 재평가를 진행 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423" y="3392869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현행 재평가는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3,4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고위험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의료기기를 대상으로 하고 있어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허가증 현행화를 통해 등급 하향 조정된 제품은 재평가에서 제외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되며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 시 자사 공문을 첨부하시기 바랍니다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609" y="3083448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679411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3569039" y="1535289"/>
            <a:ext cx="205945" cy="32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667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89752" y="901286"/>
            <a:ext cx="8084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대상으로 공고된 제품이나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기간 중에 취하한 제품은 어떻게 처리해야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423" y="3392869"/>
            <a:ext cx="8537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 시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대상 제품의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제외신청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 클릭   체크박스 중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취하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선택하시고 제출하시면 재평가 신청을 종료하실 수 있습니다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609" y="3083448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679411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1559004" y="4080775"/>
            <a:ext cx="205945" cy="32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411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89751" y="901286"/>
            <a:ext cx="8360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제출자료 중 외국의 자료를 제출하는 경우 전체 번역문을 첨부해야 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423" y="3392869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고시에 따라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외국의 자료는 원칙적으로 주요사항을 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발췌한 한글요약문 및 원문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첨부해야 하며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필요한 경우에 한하여 전체 번역문을 제출하게 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609" y="3083448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679411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4206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34203" y="33051"/>
            <a:ext cx="590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관련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규정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4359" y="1026447"/>
            <a:ext cx="8001056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9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재평가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항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  <a:latin typeface="HY동녘B" pitchFamily="18" charset="-127"/>
              <a:ea typeface="HY수평선B" pitchFamily="18" charset="-127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식품의약품안전처장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이하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식약처장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은 제조허가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제조신고를 받은 의료기기 중 </a:t>
            </a:r>
            <a:r>
              <a:rPr lang="ko-KR" altLang="en-US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안전성</a:t>
            </a:r>
            <a:r>
              <a:rPr lang="en-US" altLang="ko-KR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000" dirty="0" smtClean="0">
                <a:uFill>
                  <a:solidFill>
                    <a:srgbClr val="FF0000"/>
                  </a:solidFill>
                </a:uFill>
                <a:latin typeface="휴먼모음T" pitchFamily="18" charset="-127"/>
                <a:ea typeface="휴먼모음T" pitchFamily="18" charset="-127"/>
              </a:rPr>
              <a:t>유효성에 대하여 재검토가 필요하다고 인정되는 의료기기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에 대하여 재평가를 할 수 있고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재평가 결과에 따라 필요한 조치를 명할 수 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7621" y="5384165"/>
            <a:ext cx="82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 재평가에 관한 규정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식약처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고시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HY동녘B" pitchFamily="18" charset="-127"/>
              <a:ea typeface="HY수평선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6988" y="3059762"/>
            <a:ext cx="85011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600" dirty="0" err="1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의료기기법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 시행규칙 제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11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조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(</a:t>
            </a:r>
            <a:r>
              <a:rPr lang="ko-KR" altLang="en-US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재평가의 방법 및 절차 등</a:t>
            </a:r>
            <a:r>
              <a:rPr lang="en-US" altLang="ko-KR" sz="2600" dirty="0" smtClean="0">
                <a:solidFill>
                  <a:schemeClr val="accent2">
                    <a:lumMod val="75000"/>
                  </a:schemeClr>
                </a:solidFill>
                <a:latin typeface="HY동녘B" pitchFamily="18" charset="-127"/>
                <a:ea typeface="HY수평선B" pitchFamily="18" charset="-127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식약처장은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의료기기에 대한 재평가를 실시하고자 하는 때에는 의료기기위원회를 거쳐 재평가 대상품목을 결정한 후 다음 사항을 공고해야 한다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재평가 대상품목</a:t>
            </a: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  2.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재평가 신청기간  </a:t>
            </a:r>
            <a:r>
              <a:rPr lang="en-US" altLang="ko-KR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2400" b="1" dirty="0" smtClean="0">
                <a:solidFill>
                  <a:srgbClr val="009999"/>
                </a:solidFill>
                <a:latin typeface="휴먼모음T" pitchFamily="18" charset="-127"/>
                <a:ea typeface="휴먼모음T" pitchFamily="18" charset="-127"/>
              </a:rPr>
              <a:t>제출자료의 내용</a:t>
            </a:r>
            <a:endParaRPr lang="ko-KR" altLang="en-US" sz="2400" b="1" dirty="0">
              <a:solidFill>
                <a:srgbClr val="009999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949097" y="6246221"/>
            <a:ext cx="3256436" cy="707886"/>
            <a:chOff x="5949098" y="6246218"/>
            <a:chExt cx="3256436" cy="707886"/>
          </a:xfrm>
        </p:grpSpPr>
        <p:sp>
          <p:nvSpPr>
            <p:cNvPr id="17" name="직사각형 16"/>
            <p:cNvSpPr/>
            <p:nvPr/>
          </p:nvSpPr>
          <p:spPr>
            <a:xfrm>
              <a:off x="6364692" y="6363494"/>
              <a:ext cx="28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재평가 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운영 현황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8" name="그룹 2"/>
            <p:cNvGrpSpPr/>
            <p:nvPr/>
          </p:nvGrpSpPr>
          <p:grpSpPr>
            <a:xfrm>
              <a:off x="5949098" y="6246218"/>
              <a:ext cx="472795" cy="707886"/>
              <a:chOff x="7587501" y="3466329"/>
              <a:chExt cx="1440867" cy="1528811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58750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78100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1630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5642689" y="6246221"/>
            <a:ext cx="3598302" cy="707886"/>
            <a:chOff x="5927832" y="6246218"/>
            <a:chExt cx="3598302" cy="707886"/>
          </a:xfrm>
        </p:grpSpPr>
        <p:sp>
          <p:nvSpPr>
            <p:cNvPr id="9" name="직사각형 8"/>
            <p:cNvSpPr/>
            <p:nvPr/>
          </p:nvSpPr>
          <p:spPr>
            <a:xfrm>
              <a:off x="6364691" y="6363494"/>
              <a:ext cx="3161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FAQ(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자주</a:t>
              </a:r>
              <a:r>
                <a:rPr lang="en-US" altLang="ko-KR" sz="12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묻는</a:t>
              </a:r>
              <a:r>
                <a:rPr lang="ko-KR" altLang="en-US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</a:t>
              </a:r>
              <a:r>
                <a:rPr lang="ko-KR" altLang="en-US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질문</a:t>
              </a:r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)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직사각형 12"/>
          <p:cNvSpPr/>
          <p:nvPr/>
        </p:nvSpPr>
        <p:spPr>
          <a:xfrm>
            <a:off x="389751" y="901286"/>
            <a:ext cx="8360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제출자료를 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없음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으로 자사공문을 통해 보고하는 모든 업체를 현장 점검하나요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4423" y="3392869"/>
            <a:ext cx="853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재평가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제출자료를 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없음</a:t>
            </a:r>
            <a:r>
              <a:rPr lang="en-US" altLang="ko-KR" sz="3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＇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 보고한 업체 중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GMP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정기 현장점검이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예정되어있는 업체가 대상이며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CAPA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 현황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재평가 해당자료의 유무를 점검하게 됩니다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609" y="3083448"/>
            <a:ext cx="8420986" cy="2913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18976" y="2679411"/>
            <a:ext cx="1244009" cy="404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답변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-2304" y="33052"/>
            <a:ext cx="68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자주 묻는 질문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4103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37333" y="2646176"/>
            <a:ext cx="352795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6156246" y="2753831"/>
            <a:ext cx="127591" cy="127591"/>
          </a:xfrm>
          <a:prstGeom prst="ellipse">
            <a:avLst/>
          </a:prstGeom>
          <a:solidFill>
            <a:srgbClr val="2E86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489407" y="2757369"/>
            <a:ext cx="127591" cy="127591"/>
          </a:xfrm>
          <a:prstGeom prst="ellipse">
            <a:avLst/>
          </a:prstGeom>
          <a:solidFill>
            <a:srgbClr val="2E86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막힌 원호 12"/>
          <p:cNvSpPr/>
          <p:nvPr/>
        </p:nvSpPr>
        <p:spPr>
          <a:xfrm rot="10800000">
            <a:off x="5964860" y="2413589"/>
            <a:ext cx="871870" cy="978195"/>
          </a:xfrm>
          <a:prstGeom prst="blockArc">
            <a:avLst>
              <a:gd name="adj1" fmla="val 10800000"/>
              <a:gd name="adj2" fmla="val 116168"/>
              <a:gd name="adj3" fmla="val 14003"/>
            </a:avLst>
          </a:prstGeom>
          <a:solidFill>
            <a:srgbClr val="2E86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16200000" flipV="1">
            <a:off x="7405390" y="5569026"/>
            <a:ext cx="1421175" cy="22036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4613254" y="5127556"/>
            <a:ext cx="3467616" cy="1056112"/>
            <a:chOff x="7294861" y="2559003"/>
            <a:chExt cx="4623488" cy="1056112"/>
          </a:xfrm>
        </p:grpSpPr>
        <p:sp>
          <p:nvSpPr>
            <p:cNvPr id="8" name="직사각형 7"/>
            <p:cNvSpPr/>
            <p:nvPr/>
          </p:nvSpPr>
          <p:spPr>
            <a:xfrm>
              <a:off x="7294861" y="2559003"/>
              <a:ext cx="46234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583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식품의약품안전처</a:t>
              </a:r>
              <a:endPara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884916" y="3153450"/>
              <a:ext cx="3939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Arial" pitchFamily="34" charset="0"/>
                  <a:cs typeface="Arial" pitchFamily="34" charset="0"/>
                </a:rPr>
                <a:t>의료기기안전평가과</a:t>
              </a:r>
              <a:endPara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28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_x166651928" descr="EMB00000354be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950"/>
            <a:ext cx="9144000" cy="397135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-66103" y="33052"/>
            <a:ext cx="590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운영절차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949097" y="6246221"/>
            <a:ext cx="3256436" cy="707886"/>
            <a:chOff x="5949098" y="6246218"/>
            <a:chExt cx="3256436" cy="707886"/>
          </a:xfrm>
        </p:grpSpPr>
        <p:sp>
          <p:nvSpPr>
            <p:cNvPr id="12" name="직사각형 11"/>
            <p:cNvSpPr/>
            <p:nvPr/>
          </p:nvSpPr>
          <p:spPr>
            <a:xfrm>
              <a:off x="6364692" y="6363494"/>
              <a:ext cx="28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 재평가 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운영 현황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3" name="그룹 2"/>
            <p:cNvGrpSpPr/>
            <p:nvPr/>
          </p:nvGrpSpPr>
          <p:grpSpPr>
            <a:xfrm>
              <a:off x="5949098" y="6246218"/>
              <a:ext cx="472795" cy="707886"/>
              <a:chOff x="7587501" y="3466329"/>
              <a:chExt cx="1440867" cy="1528811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8750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78100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1380823" y="4855342"/>
            <a:ext cx="682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ko-KR" altLang="en-US" sz="4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의료기기 재평가</a:t>
            </a:r>
            <a:endParaRPr lang="ko-KR" altLang="en-US" sz="4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840299" y="2812534"/>
            <a:ext cx="1237979" cy="1862048"/>
            <a:chOff x="9826172" y="3117696"/>
            <a:chExt cx="1650636" cy="1862047"/>
          </a:xfrm>
        </p:grpSpPr>
        <p:sp>
          <p:nvSpPr>
            <p:cNvPr id="2" name="직사각형 1"/>
            <p:cNvSpPr/>
            <p:nvPr/>
          </p:nvSpPr>
          <p:spPr>
            <a:xfrm>
              <a:off x="9826172" y="3251200"/>
              <a:ext cx="1646522" cy="1524000"/>
            </a:xfrm>
            <a:prstGeom prst="rect">
              <a:avLst/>
            </a:prstGeom>
            <a:solidFill>
              <a:srgbClr val="3F3F3F"/>
            </a:solidFill>
            <a:ln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136272" y="3117696"/>
              <a:ext cx="1340536" cy="1862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5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1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C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9826172" y="4775200"/>
              <a:ext cx="1625600" cy="0"/>
            </a:xfrm>
            <a:prstGeom prst="line">
              <a:avLst/>
            </a:prstGeom>
            <a:ln w="28575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068507" y="6246221"/>
            <a:ext cx="4164161" cy="707886"/>
            <a:chOff x="5927832" y="6246218"/>
            <a:chExt cx="4164161" cy="707886"/>
          </a:xfrm>
        </p:grpSpPr>
        <p:sp>
          <p:nvSpPr>
            <p:cNvPr id="8" name="직사각형 7"/>
            <p:cNvSpPr/>
            <p:nvPr/>
          </p:nvSpPr>
          <p:spPr>
            <a:xfrm>
              <a:off x="6364691" y="6363494"/>
              <a:ext cx="3727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2016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3F3F3F"/>
                  </a:solidFill>
                  <a:latin typeface="휴먼모음T" pitchFamily="18" charset="-127"/>
                  <a:ea typeface="휴먼모음T" pitchFamily="18" charset="-127"/>
                  <a:cs typeface="Arial" panose="020B0604020202020204" pitchFamily="34" charset="0"/>
                </a:rPr>
                <a:t>년 의료기기 재평가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휴먼모음T" pitchFamily="18" charset="-127"/>
                <a:ea typeface="휴먼모음T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9" name="그룹 2"/>
            <p:cNvGrpSpPr/>
            <p:nvPr/>
          </p:nvGrpSpPr>
          <p:grpSpPr>
            <a:xfrm>
              <a:off x="5927832" y="6246218"/>
              <a:ext cx="472795" cy="707886"/>
              <a:chOff x="7522691" y="3466329"/>
              <a:chExt cx="1440867" cy="1528811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7522691" y="3654403"/>
                <a:ext cx="1440867" cy="1120771"/>
              </a:xfrm>
              <a:prstGeom prst="rect">
                <a:avLst/>
              </a:prstGeom>
              <a:solidFill>
                <a:srgbClr val="3F3F3F"/>
              </a:solidFill>
              <a:ln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716195" y="3466329"/>
                <a:ext cx="1074268" cy="152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FC90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FC90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-2304" y="33052"/>
            <a:ext cx="83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1. 2016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의료기기 재평가 공고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39978" y="1929224"/>
            <a:ext cx="8070108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예시 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시판 후 정보 등 자료수집기간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15.6.20~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16.6.19 (1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년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05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 신청 기간</a:t>
            </a:r>
            <a:endParaRPr lang="en-US" altLang="ko-KR" sz="32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 ‘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16.6.20~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+mn-ea"/>
                <a:cs typeface="Arial" pitchFamily="34" charset="0"/>
              </a:rPr>
              <a:t>’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16.8.19 (2</a:t>
            </a:r>
            <a:r>
              <a:rPr lang="ko-KR" altLang="en-US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5837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0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4583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599" y="1177877"/>
            <a:ext cx="383040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공고일 </a:t>
            </a:r>
            <a:r>
              <a:rPr lang="en-US" altLang="ko-KR" sz="3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(2015.06.19)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-1167608" y="2925934"/>
            <a:ext cx="3418394" cy="150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459388" y="1464094"/>
            <a:ext cx="157313" cy="25762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67844" y="3976568"/>
            <a:ext cx="159488" cy="1616147"/>
          </a:xfrm>
          <a:prstGeom prst="rect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63145" y="3962304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34581" y="4033742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363145" y="1220409"/>
            <a:ext cx="357191" cy="357190"/>
            <a:chOff x="4000496" y="3429000"/>
            <a:chExt cx="357190" cy="357190"/>
          </a:xfrm>
        </p:grpSpPr>
        <p:sp>
          <p:nvSpPr>
            <p:cNvPr id="39" name="타원 38"/>
            <p:cNvSpPr/>
            <p:nvPr/>
          </p:nvSpPr>
          <p:spPr>
            <a:xfrm>
              <a:off x="4000496" y="3429000"/>
              <a:ext cx="357190" cy="3571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071934" y="3500438"/>
              <a:ext cx="214314" cy="21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타원 47"/>
          <p:cNvSpPr/>
          <p:nvPr/>
        </p:nvSpPr>
        <p:spPr>
          <a:xfrm>
            <a:off x="366138" y="5303153"/>
            <a:ext cx="357191" cy="357190"/>
          </a:xfrm>
          <a:prstGeom prst="ellipse">
            <a:avLst/>
          </a:prstGeom>
          <a:solidFill>
            <a:srgbClr val="458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437575" y="5374590"/>
            <a:ext cx="214315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94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2086</Words>
  <Application>Microsoft Office PowerPoint</Application>
  <PresentationFormat>화면 슬라이드 쇼(4:3)</PresentationFormat>
  <Paragraphs>505</Paragraphs>
  <Slides>61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5" baseType="lpstr">
      <vt:lpstr>휴먼모음T</vt:lpstr>
      <vt:lpstr>HY목각파임B</vt:lpstr>
      <vt:lpstr>휴먼옛체</vt:lpstr>
      <vt:lpstr>굴림</vt:lpstr>
      <vt:lpstr>HY헤드라인M</vt:lpstr>
      <vt:lpstr>맑은 고딕</vt:lpstr>
      <vt:lpstr>HY수평선B</vt:lpstr>
      <vt:lpstr>Arial</vt:lpstr>
      <vt:lpstr>HY엽서M</vt:lpstr>
      <vt:lpstr>굴림체</vt:lpstr>
      <vt:lpstr>Wingdings</vt:lpstr>
      <vt:lpstr>HY바다M</vt:lpstr>
      <vt:lpstr>HY동녘B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so yeong kim</cp:lastModifiedBy>
  <cp:revision>169</cp:revision>
  <dcterms:created xsi:type="dcterms:W3CDTF">2013-12-18T12:51:48Z</dcterms:created>
  <dcterms:modified xsi:type="dcterms:W3CDTF">2015-07-24T03:03:32Z</dcterms:modified>
</cp:coreProperties>
</file>