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8"/>
  </p:notesMasterIdLst>
  <p:sldIdLst>
    <p:sldId id="317" r:id="rId3"/>
    <p:sldId id="257" r:id="rId4"/>
    <p:sldId id="316" r:id="rId5"/>
    <p:sldId id="327" r:id="rId6"/>
    <p:sldId id="318" r:id="rId7"/>
    <p:sldId id="319" r:id="rId8"/>
    <p:sldId id="320" r:id="rId9"/>
    <p:sldId id="479" r:id="rId10"/>
    <p:sldId id="346" r:id="rId11"/>
    <p:sldId id="321" r:id="rId12"/>
    <p:sldId id="347" r:id="rId13"/>
    <p:sldId id="334" r:id="rId14"/>
    <p:sldId id="332" r:id="rId15"/>
    <p:sldId id="322" r:id="rId16"/>
    <p:sldId id="384" r:id="rId17"/>
    <p:sldId id="478" r:id="rId18"/>
    <p:sldId id="385" r:id="rId19"/>
    <p:sldId id="387" r:id="rId20"/>
    <p:sldId id="388" r:id="rId21"/>
    <p:sldId id="389" r:id="rId22"/>
    <p:sldId id="390" r:id="rId23"/>
    <p:sldId id="386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50" r:id="rId39"/>
    <p:sldId id="451" r:id="rId40"/>
    <p:sldId id="407" r:id="rId41"/>
    <p:sldId id="417" r:id="rId42"/>
    <p:sldId id="419" r:id="rId43"/>
    <p:sldId id="420" r:id="rId44"/>
    <p:sldId id="372" r:id="rId45"/>
    <p:sldId id="373" r:id="rId46"/>
    <p:sldId id="374" r:id="rId47"/>
    <p:sldId id="375" r:id="rId48"/>
    <p:sldId id="383" r:id="rId49"/>
    <p:sldId id="378" r:id="rId50"/>
    <p:sldId id="379" r:id="rId51"/>
    <p:sldId id="381" r:id="rId52"/>
    <p:sldId id="480" r:id="rId53"/>
    <p:sldId id="481" r:id="rId54"/>
    <p:sldId id="482" r:id="rId55"/>
    <p:sldId id="483" r:id="rId56"/>
    <p:sldId id="454" r:id="rId57"/>
    <p:sldId id="455" r:id="rId58"/>
    <p:sldId id="456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331" r:id="rId73"/>
    <p:sldId id="475" r:id="rId74"/>
    <p:sldId id="476" r:id="rId75"/>
    <p:sldId id="484" r:id="rId76"/>
    <p:sldId id="354" r:id="rId77"/>
    <p:sldId id="355" r:id="rId78"/>
    <p:sldId id="485" r:id="rId79"/>
    <p:sldId id="486" r:id="rId80"/>
    <p:sldId id="356" r:id="rId81"/>
    <p:sldId id="357" r:id="rId82"/>
    <p:sldId id="488" r:id="rId83"/>
    <p:sldId id="358" r:id="rId84"/>
    <p:sldId id="359" r:id="rId85"/>
    <p:sldId id="434" r:id="rId86"/>
    <p:sldId id="259" r:id="rId8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D69"/>
    <a:srgbClr val="44AFC8"/>
    <a:srgbClr val="948A54"/>
    <a:srgbClr val="3292A8"/>
    <a:srgbClr val="EEC893"/>
    <a:srgbClr val="760000"/>
    <a:srgbClr val="33455B"/>
    <a:srgbClr val="BC4F4F"/>
    <a:srgbClr val="EAA674"/>
    <a:srgbClr val="5663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752" autoAdjust="0"/>
  </p:normalViewPr>
  <p:slideViewPr>
    <p:cSldViewPr>
      <p:cViewPr varScale="1">
        <p:scale>
          <a:sx n="121" d="100"/>
          <a:sy n="121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DA960-3FC1-415E-B581-675419953030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</dgm:pt>
    <dgm:pt modelId="{1303F80E-2BBF-4071-8D3C-CED50E2A07E9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2FB58725-F44C-4368-9C36-3F58698813D4}" type="par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5876AD62-0F53-4084-A91D-57888B220A87}" type="sib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175B2587-521C-45DB-B4C4-47872E40D702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D1F2E54A-D46F-483C-84AD-926B1F62417A}" type="par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90776A91-8F76-41D7-BBBF-C7584416C736}" type="sib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0D65B238-28D8-4B8D-B7A9-026B4F3ABBBB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F96D9F9F-5031-44C1-8E8F-71221CC1BF1C}" type="par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4927B5F7-1E63-486F-8F2C-B9CE79ADC413}" type="sib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179A70AC-C56A-45F8-BACA-32597E5AD99B}" type="pres">
      <dgm:prSet presAssocID="{3F6DA960-3FC1-415E-B581-675419953030}" presName="linearFlow" presStyleCnt="0">
        <dgm:presLayoutVars>
          <dgm:resizeHandles val="exact"/>
        </dgm:presLayoutVars>
      </dgm:prSet>
      <dgm:spPr/>
    </dgm:pt>
    <dgm:pt modelId="{F9BACBE7-2F7B-4177-97C3-A3ADEC689662}" type="pres">
      <dgm:prSet presAssocID="{1303F80E-2BBF-4071-8D3C-CED50E2A07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B3A0EF-9AA2-4175-9E11-FBFC8E64BE6C}" type="pres">
      <dgm:prSet presAssocID="{5876AD62-0F53-4084-A91D-57888B220A87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7ED9B83-EA1E-47AA-9C71-A387A6B761A5}" type="pres">
      <dgm:prSet presAssocID="{5876AD62-0F53-4084-A91D-57888B220A87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B368A-AE2F-4A83-B9A6-98A1424B4407}" type="pres">
      <dgm:prSet presAssocID="{175B2587-521C-45DB-B4C4-47872E40D7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8B9093-475E-4263-9036-9193F7B43896}" type="pres">
      <dgm:prSet presAssocID="{90776A91-8F76-41D7-BBBF-C7584416C736}" presName="sibTrans" presStyleLbl="sibTrans2D1" presStyleIdx="1" presStyleCnt="2" custLinFactNeighborY="1037"/>
      <dgm:spPr/>
      <dgm:t>
        <a:bodyPr/>
        <a:lstStyle/>
        <a:p>
          <a:pPr latinLnBrk="1"/>
          <a:endParaRPr lang="ko-KR" altLang="en-US"/>
        </a:p>
      </dgm:t>
    </dgm:pt>
    <dgm:pt modelId="{0623F113-59FF-4D30-8975-C179B0999DC4}" type="pres">
      <dgm:prSet presAssocID="{90776A91-8F76-41D7-BBBF-C7584416C736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946C5D7-5E5B-41B3-B878-87B0FF17BD03}" type="pres">
      <dgm:prSet presAssocID="{0D65B238-28D8-4B8D-B7A9-026B4F3ABB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FD57DE4-5133-49FD-934E-AEFAF4D01C18}" type="presOf" srcId="{1303F80E-2BBF-4071-8D3C-CED50E2A07E9}" destId="{F9BACBE7-2F7B-4177-97C3-A3ADEC689662}" srcOrd="0" destOrd="0" presId="urn:microsoft.com/office/officeart/2005/8/layout/process2"/>
    <dgm:cxn modelId="{FBEC2B50-8F48-455B-8FEB-222641D214D4}" type="presOf" srcId="{90776A91-8F76-41D7-BBBF-C7584416C736}" destId="{298B9093-475E-4263-9036-9193F7B43896}" srcOrd="0" destOrd="0" presId="urn:microsoft.com/office/officeart/2005/8/layout/process2"/>
    <dgm:cxn modelId="{7B24CDCE-98E5-4295-994F-B2E617FA79A6}" type="presOf" srcId="{175B2587-521C-45DB-B4C4-47872E40D702}" destId="{93EB368A-AE2F-4A83-B9A6-98A1424B4407}" srcOrd="0" destOrd="0" presId="urn:microsoft.com/office/officeart/2005/8/layout/process2"/>
    <dgm:cxn modelId="{ABB53E69-425D-4A6B-8186-9C276478F518}" type="presOf" srcId="{5876AD62-0F53-4084-A91D-57888B220A87}" destId="{10B3A0EF-9AA2-4175-9E11-FBFC8E64BE6C}" srcOrd="0" destOrd="0" presId="urn:microsoft.com/office/officeart/2005/8/layout/process2"/>
    <dgm:cxn modelId="{C105CDD1-3198-4A9B-898C-079073AE8FDA}" type="presOf" srcId="{90776A91-8F76-41D7-BBBF-C7584416C736}" destId="{0623F113-59FF-4D30-8975-C179B0999DC4}" srcOrd="1" destOrd="0" presId="urn:microsoft.com/office/officeart/2005/8/layout/process2"/>
    <dgm:cxn modelId="{C00B89CA-61EF-43AD-9B8E-0CC8B6E1089D}" type="presOf" srcId="{3F6DA960-3FC1-415E-B581-675419953030}" destId="{179A70AC-C56A-45F8-BACA-32597E5AD99B}" srcOrd="0" destOrd="0" presId="urn:microsoft.com/office/officeart/2005/8/layout/process2"/>
    <dgm:cxn modelId="{FAA4AB7F-1358-43EC-BDD4-E966B8327791}" srcId="{3F6DA960-3FC1-415E-B581-675419953030}" destId="{0D65B238-28D8-4B8D-B7A9-026B4F3ABBBB}" srcOrd="2" destOrd="0" parTransId="{F96D9F9F-5031-44C1-8E8F-71221CC1BF1C}" sibTransId="{4927B5F7-1E63-486F-8F2C-B9CE79ADC413}"/>
    <dgm:cxn modelId="{8B5227E9-8823-425E-BDB7-CD220106410F}" type="presOf" srcId="{0D65B238-28D8-4B8D-B7A9-026B4F3ABBBB}" destId="{2946C5D7-5E5B-41B3-B878-87B0FF17BD03}" srcOrd="0" destOrd="0" presId="urn:microsoft.com/office/officeart/2005/8/layout/process2"/>
    <dgm:cxn modelId="{8B18448D-8E8E-4EC3-A2E3-6324EA6204FF}" type="presOf" srcId="{5876AD62-0F53-4084-A91D-57888B220A87}" destId="{D7ED9B83-EA1E-47AA-9C71-A387A6B761A5}" srcOrd="1" destOrd="0" presId="urn:microsoft.com/office/officeart/2005/8/layout/process2"/>
    <dgm:cxn modelId="{C44A1402-9E95-40EF-B117-20FF74750458}" srcId="{3F6DA960-3FC1-415E-B581-675419953030}" destId="{1303F80E-2BBF-4071-8D3C-CED50E2A07E9}" srcOrd="0" destOrd="0" parTransId="{2FB58725-F44C-4368-9C36-3F58698813D4}" sibTransId="{5876AD62-0F53-4084-A91D-57888B220A87}"/>
    <dgm:cxn modelId="{E5C3DB1A-3DF7-4788-9D2D-9A8BC8D2D6DF}" srcId="{3F6DA960-3FC1-415E-B581-675419953030}" destId="{175B2587-521C-45DB-B4C4-47872E40D702}" srcOrd="1" destOrd="0" parTransId="{D1F2E54A-D46F-483C-84AD-926B1F62417A}" sibTransId="{90776A91-8F76-41D7-BBBF-C7584416C736}"/>
    <dgm:cxn modelId="{1729CBC4-F4B9-4297-B061-2B7CD0913111}" type="presParOf" srcId="{179A70AC-C56A-45F8-BACA-32597E5AD99B}" destId="{F9BACBE7-2F7B-4177-97C3-A3ADEC689662}" srcOrd="0" destOrd="0" presId="urn:microsoft.com/office/officeart/2005/8/layout/process2"/>
    <dgm:cxn modelId="{4365C560-A5F1-42D9-BFEC-EF503C872599}" type="presParOf" srcId="{179A70AC-C56A-45F8-BACA-32597E5AD99B}" destId="{10B3A0EF-9AA2-4175-9E11-FBFC8E64BE6C}" srcOrd="1" destOrd="0" presId="urn:microsoft.com/office/officeart/2005/8/layout/process2"/>
    <dgm:cxn modelId="{EC02640F-7A18-4DA0-A6DA-9517DD774ABC}" type="presParOf" srcId="{10B3A0EF-9AA2-4175-9E11-FBFC8E64BE6C}" destId="{D7ED9B83-EA1E-47AA-9C71-A387A6B761A5}" srcOrd="0" destOrd="0" presId="urn:microsoft.com/office/officeart/2005/8/layout/process2"/>
    <dgm:cxn modelId="{0C90833D-E809-47AB-B968-87027C9C9E1F}" type="presParOf" srcId="{179A70AC-C56A-45F8-BACA-32597E5AD99B}" destId="{93EB368A-AE2F-4A83-B9A6-98A1424B4407}" srcOrd="2" destOrd="0" presId="urn:microsoft.com/office/officeart/2005/8/layout/process2"/>
    <dgm:cxn modelId="{9CA4E1EF-99FE-40A1-9744-3B3DE89C39F3}" type="presParOf" srcId="{179A70AC-C56A-45F8-BACA-32597E5AD99B}" destId="{298B9093-475E-4263-9036-9193F7B43896}" srcOrd="3" destOrd="0" presId="urn:microsoft.com/office/officeart/2005/8/layout/process2"/>
    <dgm:cxn modelId="{9573CD8E-ECA2-441D-9FA9-383EED93233F}" type="presParOf" srcId="{298B9093-475E-4263-9036-9193F7B43896}" destId="{0623F113-59FF-4D30-8975-C179B0999DC4}" srcOrd="0" destOrd="0" presId="urn:microsoft.com/office/officeart/2005/8/layout/process2"/>
    <dgm:cxn modelId="{265A522C-4A2B-4E86-BB55-53432CDA79E5}" type="presParOf" srcId="{179A70AC-C56A-45F8-BACA-32597E5AD99B}" destId="{2946C5D7-5E5B-41B3-B878-87B0FF17BD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DA960-3FC1-415E-B581-675419953030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</dgm:pt>
    <dgm:pt modelId="{1303F80E-2BBF-4071-8D3C-CED50E2A07E9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2FB58725-F44C-4368-9C36-3F58698813D4}" type="par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5876AD62-0F53-4084-A91D-57888B220A87}" type="sib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175B2587-521C-45DB-B4C4-47872E40D702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D1F2E54A-D46F-483C-84AD-926B1F62417A}" type="par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90776A91-8F76-41D7-BBBF-C7584416C736}" type="sib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0D65B238-28D8-4B8D-B7A9-026B4F3ABBBB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F96D9F9F-5031-44C1-8E8F-71221CC1BF1C}" type="par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4927B5F7-1E63-486F-8F2C-B9CE79ADC413}" type="sib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179A70AC-C56A-45F8-BACA-32597E5AD99B}" type="pres">
      <dgm:prSet presAssocID="{3F6DA960-3FC1-415E-B581-675419953030}" presName="linearFlow" presStyleCnt="0">
        <dgm:presLayoutVars>
          <dgm:resizeHandles val="exact"/>
        </dgm:presLayoutVars>
      </dgm:prSet>
      <dgm:spPr/>
    </dgm:pt>
    <dgm:pt modelId="{F9BACBE7-2F7B-4177-97C3-A3ADEC689662}" type="pres">
      <dgm:prSet presAssocID="{1303F80E-2BBF-4071-8D3C-CED50E2A07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B3A0EF-9AA2-4175-9E11-FBFC8E64BE6C}" type="pres">
      <dgm:prSet presAssocID="{5876AD62-0F53-4084-A91D-57888B220A87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7ED9B83-EA1E-47AA-9C71-A387A6B761A5}" type="pres">
      <dgm:prSet presAssocID="{5876AD62-0F53-4084-A91D-57888B220A87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B368A-AE2F-4A83-B9A6-98A1424B4407}" type="pres">
      <dgm:prSet presAssocID="{175B2587-521C-45DB-B4C4-47872E40D7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8B9093-475E-4263-9036-9193F7B43896}" type="pres">
      <dgm:prSet presAssocID="{90776A91-8F76-41D7-BBBF-C7584416C736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623F113-59FF-4D30-8975-C179B0999DC4}" type="pres">
      <dgm:prSet presAssocID="{90776A91-8F76-41D7-BBBF-C7584416C736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946C5D7-5E5B-41B3-B878-87B0FF17BD03}" type="pres">
      <dgm:prSet presAssocID="{0D65B238-28D8-4B8D-B7A9-026B4F3ABB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E69FB51-36BE-47BA-9206-20F8B58D3B3D}" type="presOf" srcId="{5876AD62-0F53-4084-A91D-57888B220A87}" destId="{10B3A0EF-9AA2-4175-9E11-FBFC8E64BE6C}" srcOrd="0" destOrd="0" presId="urn:microsoft.com/office/officeart/2005/8/layout/process2"/>
    <dgm:cxn modelId="{D7C6E1B5-BDF8-4148-9527-A912B8F21CD8}" type="presOf" srcId="{1303F80E-2BBF-4071-8D3C-CED50E2A07E9}" destId="{F9BACBE7-2F7B-4177-97C3-A3ADEC689662}" srcOrd="0" destOrd="0" presId="urn:microsoft.com/office/officeart/2005/8/layout/process2"/>
    <dgm:cxn modelId="{044E8316-87BC-45AF-AC40-01D23A14F155}" type="presOf" srcId="{5876AD62-0F53-4084-A91D-57888B220A87}" destId="{D7ED9B83-EA1E-47AA-9C71-A387A6B761A5}" srcOrd="1" destOrd="0" presId="urn:microsoft.com/office/officeart/2005/8/layout/process2"/>
    <dgm:cxn modelId="{DFD6F38C-A199-4B8F-95E5-80F7E1748D4A}" type="presOf" srcId="{175B2587-521C-45DB-B4C4-47872E40D702}" destId="{93EB368A-AE2F-4A83-B9A6-98A1424B4407}" srcOrd="0" destOrd="0" presId="urn:microsoft.com/office/officeart/2005/8/layout/process2"/>
    <dgm:cxn modelId="{1CA946C0-910B-4DF5-A4A7-0A4EF3B182F9}" type="presOf" srcId="{3F6DA960-3FC1-415E-B581-675419953030}" destId="{179A70AC-C56A-45F8-BACA-32597E5AD99B}" srcOrd="0" destOrd="0" presId="urn:microsoft.com/office/officeart/2005/8/layout/process2"/>
    <dgm:cxn modelId="{FAA4AB7F-1358-43EC-BDD4-E966B8327791}" srcId="{3F6DA960-3FC1-415E-B581-675419953030}" destId="{0D65B238-28D8-4B8D-B7A9-026B4F3ABBBB}" srcOrd="2" destOrd="0" parTransId="{F96D9F9F-5031-44C1-8E8F-71221CC1BF1C}" sibTransId="{4927B5F7-1E63-486F-8F2C-B9CE79ADC413}"/>
    <dgm:cxn modelId="{C51E1A1D-2C11-408A-BBAF-5EAFAB3C1B9F}" type="presOf" srcId="{90776A91-8F76-41D7-BBBF-C7584416C736}" destId="{0623F113-59FF-4D30-8975-C179B0999DC4}" srcOrd="1" destOrd="0" presId="urn:microsoft.com/office/officeart/2005/8/layout/process2"/>
    <dgm:cxn modelId="{C44A1402-9E95-40EF-B117-20FF74750458}" srcId="{3F6DA960-3FC1-415E-B581-675419953030}" destId="{1303F80E-2BBF-4071-8D3C-CED50E2A07E9}" srcOrd="0" destOrd="0" parTransId="{2FB58725-F44C-4368-9C36-3F58698813D4}" sibTransId="{5876AD62-0F53-4084-A91D-57888B220A87}"/>
    <dgm:cxn modelId="{4EE9E309-A1A6-4A65-9581-C4F0A1EEA74C}" type="presOf" srcId="{0D65B238-28D8-4B8D-B7A9-026B4F3ABBBB}" destId="{2946C5D7-5E5B-41B3-B878-87B0FF17BD03}" srcOrd="0" destOrd="0" presId="urn:microsoft.com/office/officeart/2005/8/layout/process2"/>
    <dgm:cxn modelId="{E5C3DB1A-3DF7-4788-9D2D-9A8BC8D2D6DF}" srcId="{3F6DA960-3FC1-415E-B581-675419953030}" destId="{175B2587-521C-45DB-B4C4-47872E40D702}" srcOrd="1" destOrd="0" parTransId="{D1F2E54A-D46F-483C-84AD-926B1F62417A}" sibTransId="{90776A91-8F76-41D7-BBBF-C7584416C736}"/>
    <dgm:cxn modelId="{FA6262C0-AE6A-4271-90E7-2B21127B006D}" type="presOf" srcId="{90776A91-8F76-41D7-BBBF-C7584416C736}" destId="{298B9093-475E-4263-9036-9193F7B43896}" srcOrd="0" destOrd="0" presId="urn:microsoft.com/office/officeart/2005/8/layout/process2"/>
    <dgm:cxn modelId="{AF95CACF-2EC7-4594-8A08-9ED8965F2247}" type="presParOf" srcId="{179A70AC-C56A-45F8-BACA-32597E5AD99B}" destId="{F9BACBE7-2F7B-4177-97C3-A3ADEC689662}" srcOrd="0" destOrd="0" presId="urn:microsoft.com/office/officeart/2005/8/layout/process2"/>
    <dgm:cxn modelId="{B14CBAFB-B72F-4DC3-AF20-65E5428D0A3A}" type="presParOf" srcId="{179A70AC-C56A-45F8-BACA-32597E5AD99B}" destId="{10B3A0EF-9AA2-4175-9E11-FBFC8E64BE6C}" srcOrd="1" destOrd="0" presId="urn:microsoft.com/office/officeart/2005/8/layout/process2"/>
    <dgm:cxn modelId="{90B51F07-BE08-41A1-9BD1-B815C3AC5104}" type="presParOf" srcId="{10B3A0EF-9AA2-4175-9E11-FBFC8E64BE6C}" destId="{D7ED9B83-EA1E-47AA-9C71-A387A6B761A5}" srcOrd="0" destOrd="0" presId="urn:microsoft.com/office/officeart/2005/8/layout/process2"/>
    <dgm:cxn modelId="{C46E55FA-E502-4B1E-A98E-C3D8E9138B97}" type="presParOf" srcId="{179A70AC-C56A-45F8-BACA-32597E5AD99B}" destId="{93EB368A-AE2F-4A83-B9A6-98A1424B4407}" srcOrd="2" destOrd="0" presId="urn:microsoft.com/office/officeart/2005/8/layout/process2"/>
    <dgm:cxn modelId="{FC4BE697-AE28-4A53-B972-14DC6BC420F9}" type="presParOf" srcId="{179A70AC-C56A-45F8-BACA-32597E5AD99B}" destId="{298B9093-475E-4263-9036-9193F7B43896}" srcOrd="3" destOrd="0" presId="urn:microsoft.com/office/officeart/2005/8/layout/process2"/>
    <dgm:cxn modelId="{D6395FB6-8B03-442C-85C6-0D5425E015CA}" type="presParOf" srcId="{298B9093-475E-4263-9036-9193F7B43896}" destId="{0623F113-59FF-4D30-8975-C179B0999DC4}" srcOrd="0" destOrd="0" presId="urn:microsoft.com/office/officeart/2005/8/layout/process2"/>
    <dgm:cxn modelId="{87612DD0-CF4C-4EB2-A804-51901FBDC6CC}" type="presParOf" srcId="{179A70AC-C56A-45F8-BACA-32597E5AD99B}" destId="{2946C5D7-5E5B-41B3-B878-87B0FF17BD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82FDA-10BE-47A8-8C54-8319E591FB70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6A2F0-5E0F-45E0-AA45-7E871B00AA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6774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6A2F0-5E0F-45E0-AA45-7E871B00AA1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663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C4DD4-C9B5-42D8-9E56-D92D1E24929A}" type="datetimeFigureOut">
              <a:rPr lang="ko-KR" altLang="en-US" smtClean="0"/>
              <a:pPr/>
              <a:t>2015-10-27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098CA-2FD2-4B20-B910-7D19C0BD13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5346" y="6527293"/>
            <a:ext cx="1096629" cy="2140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CB71-F741-4DA5-A173-0348907CC5E9}" type="datetimeFigureOut">
              <a:rPr lang="ko-KR" altLang="en-US" smtClean="0"/>
              <a:pPr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09947-97DD-473D-865B-6257E769D8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med.mfds.go.kr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3528" y="2204864"/>
            <a:ext cx="8496944" cy="3168352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"/>
          <p:cNvGrpSpPr/>
          <p:nvPr/>
        </p:nvGrpSpPr>
        <p:grpSpPr>
          <a:xfrm>
            <a:off x="323529" y="2574920"/>
            <a:ext cx="8568952" cy="2510264"/>
            <a:chOff x="-1642005" y="3653847"/>
            <a:chExt cx="7194687" cy="2510264"/>
          </a:xfrm>
        </p:grpSpPr>
        <p:sp>
          <p:nvSpPr>
            <p:cNvPr id="14" name="직사각형 13"/>
            <p:cNvSpPr/>
            <p:nvPr/>
          </p:nvSpPr>
          <p:spPr>
            <a:xfrm>
              <a:off x="-1218789" y="3653847"/>
              <a:ext cx="6408712" cy="8402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r>
                <a:rPr lang="en-US" altLang="ko-KR" sz="5400" b="1" dirty="0" smtClean="0">
                  <a:ln w="3175">
                    <a:noFill/>
                    <a:prstDash val="solid"/>
                  </a:ln>
                  <a:latin typeface="HY헤드라인M" pitchFamily="18" charset="-127"/>
                  <a:ea typeface="HY헤드라인M" pitchFamily="18" charset="-127"/>
                  <a:cs typeface="Arial" pitchFamily="34" charset="0"/>
                </a:rPr>
                <a:t>2015 </a:t>
              </a:r>
              <a:r>
                <a:rPr lang="ko-KR" altLang="en-US" sz="5400" b="1" dirty="0" smtClean="0">
                  <a:ln w="3175">
                    <a:noFill/>
                    <a:prstDash val="solid"/>
                  </a:ln>
                  <a:latin typeface="HY헤드라인M" pitchFamily="18" charset="-127"/>
                  <a:ea typeface="HY헤드라인M" pitchFamily="18" charset="-127"/>
                  <a:cs typeface="Arial" pitchFamily="34" charset="0"/>
                </a:rPr>
                <a:t>재평가 민원설명회</a:t>
              </a:r>
              <a:endParaRPr lang="en-US" altLang="ko-KR" sz="5400" b="1" dirty="0">
                <a:ln w="3175">
                  <a:noFill/>
                  <a:prstDash val="solid"/>
                </a:ln>
                <a:latin typeface="HY헤드라인M" pitchFamily="18" charset="-127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-1642005" y="4816050"/>
              <a:ext cx="7194687" cy="1348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just">
                <a:lnSpc>
                  <a:spcPct val="120000"/>
                </a:lnSpc>
                <a:tabLst>
                  <a:tab pos="2247900" algn="l"/>
                </a:tabLst>
              </a:pPr>
              <a:r>
                <a:rPr lang="ko-KR" altLang="en-US" sz="3600" b="1" dirty="0" smtClean="0">
                  <a:ln w="3175">
                    <a:noFill/>
                    <a:prstDash val="solid"/>
                  </a:ln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        </a:t>
              </a:r>
              <a:r>
                <a:rPr lang="en-US" altLang="ko-KR" sz="3000" b="1" dirty="0" smtClean="0">
                  <a:ln w="3175">
                    <a:noFill/>
                    <a:prstDash val="solid"/>
                  </a:ln>
                  <a:solidFill>
                    <a:srgbClr val="FF7D69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§</a:t>
              </a:r>
              <a:r>
                <a:rPr lang="en-US" altLang="ko-KR" sz="3000" b="1" dirty="0" smtClean="0">
                  <a:ln w="3175">
                    <a:noFill/>
                    <a:prstDash val="solid"/>
                  </a:ln>
                  <a:solidFill>
                    <a:srgbClr val="44AFC8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ko-KR" altLang="en-US" sz="3000" b="1" dirty="0" smtClean="0">
                  <a:ln w="3175">
                    <a:noFill/>
                    <a:prstDash val="solid"/>
                  </a:ln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의료기기 재평가</a:t>
              </a:r>
              <a:r>
                <a:rPr lang="en-US" altLang="ko-KR" sz="3000" b="1" dirty="0" smtClean="0">
                  <a:ln w="3175">
                    <a:noFill/>
                    <a:prstDash val="solid"/>
                  </a:ln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ko-KR" altLang="en-US" sz="3000" b="1" dirty="0" smtClean="0">
                  <a:ln w="3175">
                    <a:noFill/>
                    <a:prstDash val="solid"/>
                  </a:ln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업무해설서 개정</a:t>
              </a:r>
              <a:endParaRPr lang="en-US" altLang="ko-KR" sz="3000" b="1" dirty="0" smtClean="0">
                <a:ln w="3175">
                  <a:noFill/>
                  <a:prstDash val="solid"/>
                </a:ln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algn="just">
                <a:lnSpc>
                  <a:spcPct val="120000"/>
                </a:lnSpc>
                <a:tabLst>
                  <a:tab pos="2247900" algn="l"/>
                </a:tabLst>
              </a:pPr>
              <a:r>
                <a:rPr lang="ko-KR" altLang="en-US" sz="3200" b="1" dirty="0" smtClean="0">
                  <a:ln w="3175">
                    <a:noFill/>
                    <a:prstDash val="solid"/>
                  </a:ln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         </a:t>
              </a:r>
              <a:r>
                <a:rPr lang="en-US" altLang="ko-KR" sz="2800" b="1" dirty="0" smtClean="0">
                  <a:ln w="3175">
                    <a:noFill/>
                    <a:prstDash val="solid"/>
                  </a:ln>
                  <a:solidFill>
                    <a:srgbClr val="FF7D69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§</a:t>
              </a:r>
              <a:r>
                <a:rPr lang="en-US" altLang="ko-KR" sz="2800" b="1" dirty="0" smtClean="0">
                  <a:ln w="3175">
                    <a:noFill/>
                    <a:prstDash val="solid"/>
                  </a:ln>
                  <a:solidFill>
                    <a:srgbClr val="44AFC8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ko-KR" altLang="en-US" sz="3000" b="1" dirty="0" err="1" smtClean="0">
                  <a:ln w="3175">
                    <a:noFill/>
                    <a:prstDash val="solid"/>
                  </a:ln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실리콘겔인공유방</a:t>
              </a:r>
              <a:r>
                <a:rPr lang="ko-KR" altLang="en-US" sz="3000" b="1" dirty="0" smtClean="0">
                  <a:ln w="3175">
                    <a:noFill/>
                    <a:prstDash val="solid"/>
                  </a:ln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수시재평가</a:t>
              </a:r>
              <a:endParaRPr lang="en-US" altLang="ko-KR" sz="3000" b="1" dirty="0">
                <a:ln w="3175">
                  <a:noFill/>
                  <a:prstDash val="solid"/>
                </a:ln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716016" y="5805264"/>
            <a:ext cx="4312096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r">
              <a:lnSpc>
                <a:spcPct val="120000"/>
              </a:lnSpc>
              <a:tabLst>
                <a:tab pos="2247900" algn="l"/>
              </a:tabLst>
            </a:pPr>
            <a:r>
              <a:rPr lang="ko-KR" altLang="en-US" sz="2400" b="1" dirty="0" err="1" smtClean="0">
                <a:ln w="3175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식품의약품안전처</a:t>
            </a:r>
            <a:endParaRPr lang="en-US" altLang="ko-KR" sz="2400" b="1" dirty="0" smtClean="0">
              <a:ln w="3175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r">
              <a:lnSpc>
                <a:spcPct val="120000"/>
              </a:lnSpc>
              <a:tabLst>
                <a:tab pos="2247900" algn="l"/>
              </a:tabLst>
            </a:pPr>
            <a:r>
              <a:rPr lang="ko-KR" altLang="en-US" sz="2400" b="1" dirty="0" err="1" smtClean="0">
                <a:ln w="3175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의료기기안전평가과</a:t>
            </a:r>
            <a:endParaRPr lang="en-US" altLang="ko-KR" sz="2400" b="1" dirty="0">
              <a:ln w="3175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의료기기 재평가 관련 정보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56176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0247" y="887516"/>
            <a:ext cx="875059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재평가 공고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홈페이지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(www.mfds.go.kr)   &gt;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알림 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공고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재평가 업무해설서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홈페이지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법령자료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지침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맑은 고딕"/>
                <a:ea typeface="맑은 고딕"/>
                <a:cs typeface="Arial" panose="020B0604020202020204" pitchFamily="34" charset="0"/>
              </a:rPr>
              <a:t>∙가이드라인∙해설서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재평가 신청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전자민원창구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+mn-ea"/>
                <a:hlinkClick r:id="rId2"/>
              </a:rPr>
              <a:t>http://emed.mfds.go.kr</a:t>
            </a:r>
            <a:endParaRPr lang="en-US" altLang="ko-KR" sz="3200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/>
          <p:nvPr/>
        </p:nvGrpSpPr>
        <p:grpSpPr>
          <a:xfrm>
            <a:off x="427435" y="949785"/>
            <a:ext cx="8280000" cy="5400000"/>
            <a:chOff x="427435" y="949785"/>
            <a:chExt cx="8280000" cy="5400000"/>
          </a:xfrm>
        </p:grpSpPr>
        <p:pic>
          <p:nvPicPr>
            <p:cNvPr id="4" name="Picture 2" descr="D:\바탕 화면\홈페이지\홈페이지 공고화면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435" y="949785"/>
              <a:ext cx="8280000" cy="5400000"/>
            </a:xfrm>
            <a:prstGeom prst="rect">
              <a:avLst/>
            </a:prstGeom>
            <a:noFill/>
          </p:spPr>
        </p:pic>
        <p:pic>
          <p:nvPicPr>
            <p:cNvPr id="14" name="그림 13" descr="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170" y="3653171"/>
              <a:ext cx="5979773" cy="2690479"/>
            </a:xfrm>
            <a:prstGeom prst="rect">
              <a:avLst/>
            </a:prstGeom>
          </p:spPr>
        </p:pic>
      </p:grpSp>
      <p:sp>
        <p:nvSpPr>
          <p:cNvPr id="10" name="직사각형 9"/>
          <p:cNvSpPr/>
          <p:nvPr/>
        </p:nvSpPr>
        <p:spPr>
          <a:xfrm>
            <a:off x="-2304" y="33052"/>
            <a:ext cx="571936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의료기기 재평가 공고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61316" y="1515201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7653" y="2925886"/>
            <a:ext cx="1605443" cy="20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98458" y="3934898"/>
            <a:ext cx="194421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44778" y="3039762"/>
            <a:ext cx="1460588" cy="281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바탕 화면\홈페이지\홈페이지 공고화면(해설서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14" y="954436"/>
            <a:ext cx="8228743" cy="4497134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4543424" y="1551765"/>
            <a:ext cx="1324719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9661" y="3742796"/>
            <a:ext cx="1512168" cy="184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85401" y="4022412"/>
            <a:ext cx="165618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2304" y="33052"/>
            <a:ext cx="571936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재평가 업무해설서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547664" y="2884115"/>
            <a:ext cx="712879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60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60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27287" y="2636912"/>
            <a:ext cx="764393" cy="1239678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72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72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1309484" y="3841384"/>
            <a:ext cx="7150948" cy="15542"/>
          </a:xfrm>
          <a:prstGeom prst="line">
            <a:avLst/>
          </a:prstGeom>
          <a:ln>
            <a:solidFill>
              <a:srgbClr val="32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193437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재평가 업무해설서 개정 이력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4722793"/>
              </p:ext>
            </p:extLst>
          </p:nvPr>
        </p:nvGraphicFramePr>
        <p:xfrm>
          <a:off x="251520" y="1196752"/>
          <a:ext cx="8640960" cy="4674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296144"/>
                <a:gridCol w="4968552"/>
                <a:gridCol w="1224136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제∙개정 번호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승인일자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주요 내용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비고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182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1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2013. 7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400" dirty="0" smtClean="0"/>
                        <a:t>의료기기 재평가 제출 자료의 작성</a:t>
                      </a:r>
                      <a:endParaRPr lang="en-US" altLang="ko-KR" sz="2400" dirty="0" smtClean="0"/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400" dirty="0" smtClean="0"/>
                        <a:t> 방법 안내를 위한 해설서 마련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제정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82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2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2014. 8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400" dirty="0" smtClean="0"/>
                        <a:t>재평가 제출자료 작성양식 간소화 및 </a:t>
                      </a:r>
                      <a:r>
                        <a:rPr lang="en-US" altLang="ko-KR" sz="2400" dirty="0" smtClean="0"/>
                        <a:t>’13</a:t>
                      </a:r>
                      <a:r>
                        <a:rPr lang="ko-KR" altLang="en-US" sz="2400" dirty="0" smtClean="0"/>
                        <a:t>년도 작성사례 반영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개정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82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2060"/>
                          </a:solidFill>
                        </a:rPr>
                        <a:t>2015. 9</a:t>
                      </a:r>
                      <a:endParaRPr lang="ko-KR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2800" b="1" dirty="0" smtClean="0">
                          <a:solidFill>
                            <a:srgbClr val="002060"/>
                          </a:solidFill>
                        </a:rPr>
                        <a:t>’13</a:t>
                      </a:r>
                      <a:r>
                        <a:rPr lang="ko-KR" altLang="en-US" sz="2800" b="1" dirty="0" smtClean="0">
                          <a:solidFill>
                            <a:srgbClr val="002060"/>
                          </a:solidFill>
                        </a:rPr>
                        <a:t>년도 재평가 보완사례 및 </a:t>
                      </a:r>
                      <a:endParaRPr lang="en-US" altLang="ko-KR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2800" b="1" dirty="0" smtClean="0">
                          <a:solidFill>
                            <a:srgbClr val="002060"/>
                          </a:solidFill>
                        </a:rPr>
                        <a:t>’14</a:t>
                      </a:r>
                      <a:r>
                        <a:rPr lang="ko-KR" altLang="en-US" sz="2800" b="1" dirty="0" smtClean="0">
                          <a:solidFill>
                            <a:srgbClr val="002060"/>
                          </a:solidFill>
                        </a:rPr>
                        <a:t>년도 우수 작성사례 반영</a:t>
                      </a:r>
                      <a:endParaRPr lang="ko-KR" alt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rgbClr val="002060"/>
                          </a:solidFill>
                        </a:rPr>
                        <a:t>개정</a:t>
                      </a:r>
                      <a:endParaRPr lang="ko-KR" alt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188640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재평가 업무해설서 개정 내용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904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544" y="1484784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/>
              <a:t>제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장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재평가의 개요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467544" y="1969176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2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장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이상사례 작성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7544" y="2420888"/>
            <a:ext cx="2978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/>
              <a:t>제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장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안전성 정보 작성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971600" y="285293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일반사항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971600" y="3212976"/>
            <a:ext cx="276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안전성 정보 작성 방법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59632" y="3524815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가</a:t>
            </a:r>
            <a:r>
              <a:rPr lang="en-US" altLang="ko-KR" dirty="0" smtClean="0">
                <a:solidFill>
                  <a:srgbClr val="C00000"/>
                </a:solidFill>
              </a:rPr>
              <a:t>~</a:t>
            </a:r>
            <a:r>
              <a:rPr lang="ko-KR" altLang="en-US" dirty="0" smtClean="0">
                <a:solidFill>
                  <a:srgbClr val="C00000"/>
                </a:solidFill>
              </a:rPr>
              <a:t>마</a:t>
            </a:r>
            <a:r>
              <a:rPr lang="en-US" altLang="ko-KR" dirty="0" smtClean="0">
                <a:solidFill>
                  <a:srgbClr val="C00000"/>
                </a:solidFill>
              </a:rPr>
              <a:t>. </a:t>
            </a:r>
            <a:r>
              <a:rPr lang="ko-KR" altLang="en-US" dirty="0" smtClean="0">
                <a:solidFill>
                  <a:srgbClr val="C00000"/>
                </a:solidFill>
              </a:rPr>
              <a:t>안전성 정보 양식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71600" y="388443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이상사례 및 안전성 정보 부재 시 보고 방법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981432" y="4365104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다빈도 보완사례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9552" y="5333146"/>
            <a:ext cx="3930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5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장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재평가 신청 방법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매뉴얼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9552" y="5837202"/>
            <a:ext cx="340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6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장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 FAQ(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자주 묻는 질문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9552" y="483838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4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장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 CAPA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자료를 활용한 재평가 제출자료 작성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5536" y="889556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</a:rPr>
              <a:t>[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목차</a:t>
            </a:r>
            <a:r>
              <a:rPr lang="en-US" altLang="ko-KR" sz="2800" b="1" dirty="0" smtClean="0">
                <a:solidFill>
                  <a:srgbClr val="002060"/>
                </a:solidFill>
              </a:rPr>
              <a:t>]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타원형 설명선 22"/>
          <p:cNvSpPr/>
          <p:nvPr/>
        </p:nvSpPr>
        <p:spPr>
          <a:xfrm>
            <a:off x="3131840" y="1268760"/>
            <a:ext cx="3600400" cy="864096"/>
          </a:xfrm>
          <a:prstGeom prst="wedgeEllipseCallout">
            <a:avLst>
              <a:gd name="adj1" fmla="val -50026"/>
              <a:gd name="adj2" fmla="val 600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‘</a:t>
            </a:r>
            <a:r>
              <a:rPr lang="ko-KR" altLang="en-US" b="1" dirty="0" smtClean="0">
                <a:solidFill>
                  <a:srgbClr val="002060"/>
                </a:solidFill>
              </a:rPr>
              <a:t>유해사례</a:t>
            </a:r>
            <a:r>
              <a:rPr lang="en-US" altLang="ko-KR" b="1" dirty="0" smtClean="0">
                <a:solidFill>
                  <a:srgbClr val="002060"/>
                </a:solidFill>
              </a:rPr>
              <a:t>’</a:t>
            </a:r>
            <a:r>
              <a:rPr lang="ko-KR" altLang="en-US" b="1" dirty="0" smtClean="0">
                <a:solidFill>
                  <a:srgbClr val="002060"/>
                </a:solidFill>
              </a:rPr>
              <a:t>→</a:t>
            </a:r>
            <a:r>
              <a:rPr lang="en-US" altLang="ko-KR" b="1" dirty="0" smtClean="0">
                <a:solidFill>
                  <a:srgbClr val="C00000"/>
                </a:solidFill>
              </a:rPr>
              <a:t>’</a:t>
            </a:r>
            <a:r>
              <a:rPr lang="ko-KR" altLang="en-US" b="1" dirty="0" smtClean="0">
                <a:solidFill>
                  <a:srgbClr val="C00000"/>
                </a:solidFill>
              </a:rPr>
              <a:t>이상사례</a:t>
            </a:r>
            <a:r>
              <a:rPr lang="en-US" altLang="ko-KR" b="1" dirty="0" smtClean="0">
                <a:solidFill>
                  <a:srgbClr val="C00000"/>
                </a:solidFill>
              </a:rPr>
              <a:t>’</a:t>
            </a:r>
          </a:p>
          <a:p>
            <a:pPr algn="ctr"/>
            <a:r>
              <a:rPr lang="ko-KR" altLang="en-US" b="1" dirty="0" smtClean="0">
                <a:solidFill>
                  <a:srgbClr val="002060"/>
                </a:solidFill>
              </a:rPr>
              <a:t>사례의 수집범위 확대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4" name="타원형 설명선 23"/>
          <p:cNvSpPr/>
          <p:nvPr/>
        </p:nvSpPr>
        <p:spPr>
          <a:xfrm>
            <a:off x="3923928" y="2852936"/>
            <a:ext cx="1656184" cy="720080"/>
          </a:xfrm>
          <a:prstGeom prst="wedgeEllipseCallout">
            <a:avLst>
              <a:gd name="adj1" fmla="val -50619"/>
              <a:gd name="adj2" fmla="val 509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2060"/>
                </a:solidFill>
              </a:rPr>
              <a:t>다양한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002060"/>
                </a:solidFill>
              </a:rPr>
              <a:t>사례추가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5" name="타원형 설명선 24"/>
          <p:cNvSpPr/>
          <p:nvPr/>
        </p:nvSpPr>
        <p:spPr>
          <a:xfrm>
            <a:off x="3275856" y="4293096"/>
            <a:ext cx="1008112" cy="504056"/>
          </a:xfrm>
          <a:prstGeom prst="wedgeEllipseCallout">
            <a:avLst>
              <a:gd name="adj1" fmla="val -69277"/>
              <a:gd name="adj2" fmla="val 953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추가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" name="타원형 설명선 25"/>
          <p:cNvSpPr/>
          <p:nvPr/>
        </p:nvSpPr>
        <p:spPr>
          <a:xfrm>
            <a:off x="4644008" y="5229200"/>
            <a:ext cx="1008112" cy="504056"/>
          </a:xfrm>
          <a:prstGeom prst="wedgeEllipseCallout">
            <a:avLst>
              <a:gd name="adj1" fmla="val -65376"/>
              <a:gd name="adj2" fmla="val 1928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추가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타원형 설명선 26"/>
          <p:cNvSpPr/>
          <p:nvPr/>
        </p:nvSpPr>
        <p:spPr>
          <a:xfrm>
            <a:off x="4067944" y="5733256"/>
            <a:ext cx="1008112" cy="504056"/>
          </a:xfrm>
          <a:prstGeom prst="wedgeEllipseCallout">
            <a:avLst>
              <a:gd name="adj1" fmla="val -68302"/>
              <a:gd name="adj2" fmla="val 1928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추가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8" name="타원형 설명선 27"/>
          <p:cNvSpPr/>
          <p:nvPr/>
        </p:nvSpPr>
        <p:spPr>
          <a:xfrm>
            <a:off x="6156176" y="4149080"/>
            <a:ext cx="2808312" cy="792088"/>
          </a:xfrm>
          <a:prstGeom prst="wedgeEllipseCallout">
            <a:avLst>
              <a:gd name="adj1" fmla="val -42645"/>
              <a:gd name="adj2" fmla="val 600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2060"/>
                </a:solidFill>
              </a:rPr>
              <a:t>시정 및 예방조치</a:t>
            </a:r>
            <a:r>
              <a:rPr lang="en-US" altLang="ko-KR" b="1" dirty="0" smtClean="0">
                <a:solidFill>
                  <a:srgbClr val="002060"/>
                </a:solidFill>
              </a:rPr>
              <a:t>(CAPA)</a:t>
            </a:r>
            <a:r>
              <a:rPr lang="ko-KR" altLang="en-US" b="1" dirty="0" smtClean="0">
                <a:solidFill>
                  <a:srgbClr val="002060"/>
                </a:solidFill>
              </a:rPr>
              <a:t>자료 반영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188640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재평가 업무해설서 개정 내용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545170"/>
              </p:ext>
            </p:extLst>
          </p:nvPr>
        </p:nvGraphicFramePr>
        <p:xfrm>
          <a:off x="611560" y="908720"/>
          <a:ext cx="7848872" cy="532859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76464"/>
                <a:gridCol w="3672408"/>
              </a:tblGrid>
              <a:tr h="4557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개정된 업무해설서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목차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변경 내용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49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/>
                        <a:t>제</a:t>
                      </a:r>
                      <a:r>
                        <a:rPr lang="en-US" altLang="ko-KR" sz="1800" b="1" dirty="0" smtClean="0"/>
                        <a:t>1</a:t>
                      </a:r>
                      <a:r>
                        <a:rPr lang="ko-KR" altLang="en-US" sz="1800" b="1" dirty="0" smtClean="0"/>
                        <a:t>장</a:t>
                      </a:r>
                      <a:r>
                        <a:rPr lang="en-US" altLang="ko-KR" sz="1800" b="1" dirty="0" smtClean="0"/>
                        <a:t>. </a:t>
                      </a:r>
                      <a:r>
                        <a:rPr lang="ko-KR" altLang="en-US" sz="1800" b="1" dirty="0" smtClean="0"/>
                        <a:t>재평가의 개요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</a:rPr>
                        <a:t>제</a:t>
                      </a:r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</a:rPr>
                        <a:t>장</a:t>
                      </a:r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</a:rPr>
                        <a:t>이상사례 작성</a:t>
                      </a:r>
                      <a:endParaRPr lang="ko-KR" altLang="en-US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solidFill>
                            <a:srgbClr val="002060"/>
                          </a:solidFill>
                        </a:rPr>
                        <a:t>유해사례→이상사례로 확대</a:t>
                      </a:r>
                      <a:endParaRPr lang="ko-KR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안전성 정보 작성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/>
                        <a:t>  </a:t>
                      </a: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ko-KR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일반사항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ko-KR" altLang="en-US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안전성 정보 작성 방법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/>
                        <a:t>  </a:t>
                      </a: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ko-KR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이상사례 및 안전성 정보 부재 시</a:t>
                      </a:r>
                      <a:endParaRPr lang="en-US" altLang="ko-K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보고 방법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/>
                        <a:t>  </a:t>
                      </a:r>
                      <a:r>
                        <a:rPr lang="en-US" altLang="ko-KR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ko-KR" altLang="en-US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다빈도 보완사례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</a:rPr>
                        <a:t>안전성 정보</a:t>
                      </a:r>
                      <a:r>
                        <a:rPr lang="ko-KR" alt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rgbClr val="002060"/>
                          </a:solidFill>
                        </a:rPr>
                        <a:t>사례 추가</a:t>
                      </a:r>
                      <a:endParaRPr lang="en-US" altLang="ko-KR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rgbClr val="002060"/>
                          </a:solidFill>
                        </a:rPr>
                        <a:t>4. 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</a:rPr>
                        <a:t>다빈도 보완사례 </a:t>
                      </a: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[</a:t>
                      </a:r>
                      <a:r>
                        <a:rPr lang="ko-KR" altLang="en-US" b="1" dirty="0" smtClean="0">
                          <a:solidFill>
                            <a:srgbClr val="002060"/>
                          </a:solidFill>
                        </a:rPr>
                        <a:t>추가</a:t>
                      </a: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]</a:t>
                      </a:r>
                      <a:endParaRPr lang="ko-KR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제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장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. CAPA </a:t>
                      </a:r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자료를 활용한 재평가</a:t>
                      </a:r>
                      <a:endParaRPr lang="en-US" altLang="ko-KR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        </a:t>
                      </a:r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 제출자료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[</a:t>
                      </a:r>
                      <a:r>
                        <a:rPr lang="ko-KR" altLang="en-US" b="1" dirty="0" smtClean="0">
                          <a:solidFill>
                            <a:srgbClr val="002060"/>
                          </a:solidFill>
                        </a:rPr>
                        <a:t>추가</a:t>
                      </a: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] </a:t>
                      </a:r>
                      <a:r>
                        <a:rPr lang="ko-KR" altLang="en-US" b="1" dirty="0" smtClean="0">
                          <a:solidFill>
                            <a:srgbClr val="002060"/>
                          </a:solidFill>
                        </a:rPr>
                        <a:t>시정</a:t>
                      </a:r>
                      <a:r>
                        <a:rPr lang="ko-KR" altLang="en-US" b="1" baseline="0" dirty="0" smtClean="0">
                          <a:solidFill>
                            <a:srgbClr val="002060"/>
                          </a:solidFill>
                        </a:rPr>
                        <a:t> 및 예방조치 </a:t>
                      </a:r>
                      <a:r>
                        <a:rPr lang="en-US" altLang="ko-KR" b="1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CAPA)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ko-KR" altLang="en-US" b="1" dirty="0" smtClean="0">
                          <a:solidFill>
                            <a:srgbClr val="002060"/>
                          </a:solidFill>
                        </a:rPr>
                        <a:t>자료 반영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제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장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재평가 신청 방법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매뉴얼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[</a:t>
                      </a:r>
                      <a:r>
                        <a:rPr lang="ko-KR" altLang="en-US" b="1" dirty="0" smtClean="0">
                          <a:solidFill>
                            <a:srgbClr val="002060"/>
                          </a:solidFill>
                        </a:rPr>
                        <a:t>추가</a:t>
                      </a: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]</a:t>
                      </a:r>
                      <a:endParaRPr lang="ko-KR" altLang="en-US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제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ko-KR" altLang="en-US" b="1" dirty="0" smtClean="0">
                          <a:solidFill>
                            <a:srgbClr val="C00000"/>
                          </a:solidFill>
                        </a:rPr>
                        <a:t>장</a:t>
                      </a:r>
                      <a:r>
                        <a:rPr lang="en-US" altLang="ko-KR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r>
                        <a:rPr lang="en-US" altLang="ko-KR" b="1" baseline="0" dirty="0" smtClean="0">
                          <a:solidFill>
                            <a:srgbClr val="C00000"/>
                          </a:solidFill>
                        </a:rPr>
                        <a:t> FAQ</a:t>
                      </a:r>
                      <a:endParaRPr lang="ko-KR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[</a:t>
                      </a:r>
                      <a:r>
                        <a:rPr lang="ko-KR" altLang="en-US" b="1" dirty="0" smtClean="0">
                          <a:solidFill>
                            <a:srgbClr val="002060"/>
                          </a:solidFill>
                        </a:rPr>
                        <a:t>추가</a:t>
                      </a:r>
                      <a:r>
                        <a:rPr lang="en-US" altLang="ko-KR" b="1" dirty="0" smtClean="0">
                          <a:solidFill>
                            <a:srgbClr val="002060"/>
                          </a:solidFill>
                        </a:rPr>
                        <a:t>]</a:t>
                      </a:r>
                      <a:endParaRPr lang="ko-KR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직사각형 29"/>
          <p:cNvSpPr/>
          <p:nvPr/>
        </p:nvSpPr>
        <p:spPr>
          <a:xfrm>
            <a:off x="6084168" y="638904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60040" y="1012726"/>
            <a:ext cx="8532440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기존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유해사례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재평가 대상 의료기기 사용 시 발생된 사용상의 오류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사용자     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피해 등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의료기기를 정상적인 사용방법에 따라 사용하였으나 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예상치 못하게 발생된 바람직하지 아니한 결과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8501" y="101765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2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이상사례 작성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3720397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변경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대상 의료기기 사용으로 인해 발생하거나 발생한 것으로 의심되는 모든 의도되지 아니한 결과 중 바람직하지 아니한 결과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4139952" y="3212976"/>
            <a:ext cx="864096" cy="504056"/>
          </a:xfrm>
          <a:prstGeom prst="downArrow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347864" y="31409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범위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1409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확대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9112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양식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70" y="5878020"/>
            <a:ext cx="86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 smtClean="0">
                <a:solidFill>
                  <a:srgbClr val="2E866B"/>
                </a:solidFill>
              </a:rPr>
              <a:t> </a:t>
            </a:r>
            <a:r>
              <a:rPr lang="ko-KR" altLang="en-US" b="1" dirty="0" smtClean="0">
                <a:solidFill>
                  <a:srgbClr val="2E866B"/>
                </a:solidFill>
              </a:rPr>
              <a:t>재평가 업무해설서가 개정되는 경우</a:t>
            </a:r>
            <a:r>
              <a:rPr lang="en-US" altLang="ko-KR" b="1" dirty="0" smtClean="0">
                <a:solidFill>
                  <a:srgbClr val="2E866B"/>
                </a:solidFill>
              </a:rPr>
              <a:t>, </a:t>
            </a:r>
            <a:r>
              <a:rPr lang="ko-KR" altLang="en-US" b="1" dirty="0" smtClean="0">
                <a:solidFill>
                  <a:srgbClr val="2E866B"/>
                </a:solidFill>
              </a:rPr>
              <a:t>개정되는 양식 및 방법에 따름</a:t>
            </a:r>
            <a:endParaRPr lang="ko-KR" altLang="en-US" b="1" dirty="0">
              <a:solidFill>
                <a:srgbClr val="2E866B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985" name="_x175584176" descr="EMB000017e823ab"/>
          <p:cNvPicPr>
            <a:picLocks noChangeAspect="1" noChangeArrowheads="1"/>
          </p:cNvPicPr>
          <p:nvPr/>
        </p:nvPicPr>
        <p:blipFill>
          <a:blip r:embed="rId2" cstate="print"/>
          <a:srcRect l="6728" t="13417" r="6665" b="11951"/>
          <a:stretch>
            <a:fillRect/>
          </a:stretch>
        </p:blipFill>
        <p:spPr bwMode="auto">
          <a:xfrm>
            <a:off x="297180" y="845820"/>
            <a:ext cx="8446770" cy="4960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예시①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61" name="_x175585936" descr="EMB000017e823aa"/>
          <p:cNvPicPr>
            <a:picLocks noChangeAspect="1" noChangeArrowheads="1"/>
          </p:cNvPicPr>
          <p:nvPr/>
        </p:nvPicPr>
        <p:blipFill>
          <a:blip r:embed="rId2" cstate="print"/>
          <a:srcRect l="6720" t="19907" r="6876" b="15385"/>
          <a:stretch>
            <a:fillRect/>
          </a:stretch>
        </p:blipFill>
        <p:spPr bwMode="auto">
          <a:xfrm>
            <a:off x="160020" y="1188720"/>
            <a:ext cx="8816318" cy="507492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69112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" y="0"/>
            <a:ext cx="9143999" cy="1302327"/>
            <a:chOff x="1" y="0"/>
            <a:chExt cx="9143999" cy="130232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026" b="58195"/>
            <a:stretch/>
          </p:blipFill>
          <p:spPr>
            <a:xfrm>
              <a:off x="3312773" y="0"/>
              <a:ext cx="5831227" cy="130232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793" t="10078" r="-2335" b="60118"/>
            <a:stretch/>
          </p:blipFill>
          <p:spPr>
            <a:xfrm>
              <a:off x="1" y="111764"/>
              <a:ext cx="3923927" cy="1176709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2843808" y="979736"/>
            <a:ext cx="345638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4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algn="ctr"/>
            <a:r>
              <a:rPr lang="en-US" altLang="ko-KR" sz="4000" dirty="0" smtClean="0">
                <a:solidFill>
                  <a:schemeClr val="accent5">
                    <a:lumMod val="75000"/>
                  </a:schemeClr>
                </a:solidFill>
                <a:latin typeface="HY견고딕" pitchFamily="18" charset="-127"/>
              </a:rPr>
              <a:t>CONTENTS</a:t>
            </a:r>
            <a:endParaRPr lang="ko-KR" altLang="en-US" sz="4000" dirty="0" smtClean="0">
              <a:solidFill>
                <a:schemeClr val="accent5">
                  <a:lumMod val="75000"/>
                </a:schemeClr>
              </a:solidFill>
              <a:latin typeface="HY견고딕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67544" y="2325418"/>
            <a:ext cx="8252003" cy="3839886"/>
            <a:chOff x="3497116" y="815330"/>
            <a:chExt cx="8252003" cy="2846358"/>
          </a:xfrm>
        </p:grpSpPr>
        <p:sp>
          <p:nvSpPr>
            <p:cNvPr id="57" name="직사각형 56"/>
            <p:cNvSpPr/>
            <p:nvPr/>
          </p:nvSpPr>
          <p:spPr>
            <a:xfrm>
              <a:off x="3497116" y="815330"/>
              <a:ext cx="8252003" cy="335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r>
                <a:rPr lang="en-US" altLang="ko-KR" sz="2600" dirty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01</a:t>
              </a:r>
              <a:r>
                <a:rPr lang="en-US" altLang="ko-KR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. </a:t>
              </a:r>
              <a:r>
                <a:rPr lang="ko-KR" altLang="en-US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의료기기 재평가</a:t>
              </a:r>
              <a:endParaRPr lang="en-US" altLang="ko-KR" sz="2600" dirty="0">
                <a:ln w="31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497116" y="1443077"/>
              <a:ext cx="8252003" cy="335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r>
                <a:rPr lang="en-US" altLang="ko-KR" sz="2600" dirty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02</a:t>
              </a:r>
              <a:r>
                <a:rPr lang="en-US" altLang="ko-KR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. </a:t>
              </a:r>
              <a:r>
                <a:rPr lang="ko-KR" altLang="en-US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재평가 업무해설서</a:t>
              </a:r>
              <a:endParaRPr lang="en-US" altLang="ko-KR" sz="2600" dirty="0">
                <a:ln w="31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497116" y="2070824"/>
              <a:ext cx="8252003" cy="335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r>
                <a:rPr lang="en-US" altLang="ko-KR" sz="2600" dirty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03</a:t>
              </a:r>
              <a:r>
                <a:rPr lang="en-US" altLang="ko-KR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. 2016</a:t>
              </a:r>
              <a:r>
                <a:rPr lang="ko-KR" altLang="en-US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년 의료기기 재평가</a:t>
              </a:r>
              <a:endParaRPr lang="en-US" altLang="ko-KR" sz="2600" dirty="0">
                <a:ln w="31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497116" y="2698571"/>
              <a:ext cx="8252003" cy="335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r>
                <a:rPr lang="en-US" altLang="ko-KR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04. </a:t>
              </a:r>
              <a:r>
                <a:rPr lang="ko-KR" altLang="en-US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수시 재평가 </a:t>
              </a:r>
              <a:r>
                <a:rPr lang="en-US" altLang="ko-KR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[</a:t>
              </a:r>
              <a:r>
                <a:rPr lang="ko-KR" altLang="en-US" sz="2600" dirty="0" err="1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실리콘겔인공유방</a:t>
              </a:r>
              <a:r>
                <a:rPr lang="en-US" altLang="ko-KR" sz="2600" dirty="0" smtClean="0">
                  <a:ln w="317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]</a:t>
              </a:r>
              <a:endParaRPr lang="en-US" altLang="ko-KR" sz="2600" dirty="0">
                <a:ln w="31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497116" y="3326318"/>
              <a:ext cx="8252003" cy="335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endParaRPr lang="en-US" altLang="ko-KR" sz="2600" dirty="0">
                <a:ln w="31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0" y="895375"/>
            <a:ext cx="9144000" cy="733425"/>
            <a:chOff x="0" y="1007232"/>
            <a:chExt cx="9144000" cy="73342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522"/>
            <a:stretch/>
          </p:blipFill>
          <p:spPr>
            <a:xfrm>
              <a:off x="0" y="1007232"/>
              <a:ext cx="2735288" cy="733425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522"/>
            <a:stretch/>
          </p:blipFill>
          <p:spPr>
            <a:xfrm>
              <a:off x="6408712" y="1007232"/>
              <a:ext cx="2735288" cy="7334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예시②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9937" name="_x175586016" descr="EMB000017e823a9"/>
          <p:cNvPicPr>
            <a:picLocks noChangeAspect="1" noChangeArrowheads="1"/>
          </p:cNvPicPr>
          <p:nvPr/>
        </p:nvPicPr>
        <p:blipFill>
          <a:blip r:embed="rId2" cstate="print"/>
          <a:srcRect l="6778" t="16161" r="6886" b="30170"/>
          <a:stretch>
            <a:fillRect/>
          </a:stretch>
        </p:blipFill>
        <p:spPr bwMode="auto">
          <a:xfrm>
            <a:off x="68580" y="1268730"/>
            <a:ext cx="8927226" cy="486918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69112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예시③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913" name="_x175586976" descr="EMB000017e823ca"/>
          <p:cNvPicPr>
            <a:picLocks noChangeAspect="1" noChangeArrowheads="1"/>
          </p:cNvPicPr>
          <p:nvPr/>
        </p:nvPicPr>
        <p:blipFill>
          <a:blip r:embed="rId2" cstate="print"/>
          <a:srcRect l="4951" t="13559" r="5490" b="18561"/>
          <a:stretch>
            <a:fillRect/>
          </a:stretch>
        </p:blipFill>
        <p:spPr bwMode="auto">
          <a:xfrm>
            <a:off x="297180" y="1177291"/>
            <a:ext cx="8595360" cy="513995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69112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8501" y="101765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3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안전성 정보 작성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55679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가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국내</a:t>
            </a:r>
            <a:r>
              <a:rPr lang="ko-KR" altLang="en-US" sz="2400" b="1" dirty="0" smtClean="0">
                <a:latin typeface="맑은 고딕"/>
                <a:ea typeface="맑은 고딕"/>
              </a:rPr>
              <a:t>∙외 학술논문 정보</a:t>
            </a:r>
            <a:r>
              <a:rPr lang="en-US" altLang="ko-KR" sz="2400" b="1" dirty="0" smtClean="0">
                <a:latin typeface="맑은 고딕"/>
                <a:ea typeface="맑은 고딕"/>
              </a:rPr>
              <a:t>&lt;</a:t>
            </a:r>
            <a:r>
              <a:rPr lang="ko-KR" altLang="en-US" sz="2400" b="1" dirty="0" smtClean="0">
                <a:latin typeface="맑은 고딕"/>
                <a:ea typeface="맑은 고딕"/>
              </a:rPr>
              <a:t>양식ⓐ</a:t>
            </a:r>
            <a:r>
              <a:rPr lang="en-US" altLang="ko-KR" sz="2400" b="1" dirty="0" smtClean="0">
                <a:latin typeface="맑은 고딕"/>
                <a:ea typeface="맑은 고딕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맑은 고딕"/>
                <a:ea typeface="맑은 고딕"/>
              </a:rPr>
              <a:t>나</a:t>
            </a:r>
            <a:r>
              <a:rPr lang="en-US" altLang="ko-KR" sz="2400" b="1" dirty="0" smtClean="0">
                <a:latin typeface="맑은 고딕"/>
                <a:ea typeface="맑은 고딕"/>
              </a:rPr>
              <a:t>. </a:t>
            </a:r>
            <a:r>
              <a:rPr lang="ko-KR" altLang="en-US" sz="2400" b="1" dirty="0" smtClean="0">
                <a:latin typeface="맑은 고딕"/>
                <a:ea typeface="맑은 고딕"/>
              </a:rPr>
              <a:t>임상시험 자료 정보</a:t>
            </a:r>
            <a:r>
              <a:rPr lang="en-US" altLang="ko-KR" sz="2400" b="1" dirty="0" smtClean="0"/>
              <a:t> &lt;</a:t>
            </a:r>
            <a:r>
              <a:rPr lang="ko-KR" altLang="en-US" sz="2400" b="1" dirty="0" smtClean="0"/>
              <a:t>양식ⓑ</a:t>
            </a:r>
            <a:r>
              <a:rPr lang="en-US" altLang="ko-KR" sz="2400" b="1" dirty="0" smtClean="0"/>
              <a:t>&gt;</a:t>
            </a:r>
            <a:endParaRPr lang="en-US" altLang="ko-KR" sz="2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맑은 고딕"/>
                <a:ea typeface="맑은 고딕"/>
              </a:rPr>
              <a:t>다</a:t>
            </a:r>
            <a:r>
              <a:rPr lang="en-US" altLang="ko-KR" sz="2400" b="1" dirty="0" smtClean="0">
                <a:latin typeface="맑은 고딕"/>
                <a:ea typeface="맑은 고딕"/>
              </a:rPr>
              <a:t>. </a:t>
            </a:r>
            <a:r>
              <a:rPr lang="ko-KR" altLang="en-US" sz="2400" b="1" dirty="0" smtClean="0">
                <a:latin typeface="맑은 고딕"/>
                <a:ea typeface="맑은 고딕"/>
              </a:rPr>
              <a:t>외국 제조원의 제품 설명서 정보</a:t>
            </a:r>
            <a:r>
              <a:rPr lang="en-US" altLang="ko-KR" sz="2400" b="1" dirty="0" smtClean="0"/>
              <a:t> &lt;</a:t>
            </a:r>
            <a:r>
              <a:rPr lang="ko-KR" altLang="en-US" sz="2400" b="1" dirty="0" smtClean="0"/>
              <a:t>양식ⓒ</a:t>
            </a:r>
            <a:r>
              <a:rPr lang="en-US" altLang="ko-KR" sz="2400" b="1" dirty="0" smtClean="0"/>
              <a:t>&gt;</a:t>
            </a:r>
            <a:endParaRPr lang="en-US" altLang="ko-KR" sz="2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맑은 고딕"/>
                <a:ea typeface="맑은 고딕"/>
              </a:rPr>
              <a:t>라</a:t>
            </a:r>
            <a:r>
              <a:rPr lang="en-US" altLang="ko-KR" sz="2400" b="1" dirty="0" smtClean="0">
                <a:latin typeface="맑은 고딕"/>
                <a:ea typeface="맑은 고딕"/>
              </a:rPr>
              <a:t>. </a:t>
            </a:r>
            <a:r>
              <a:rPr lang="ko-KR" altLang="en-US" sz="2400" b="1" dirty="0" smtClean="0">
                <a:latin typeface="맑은 고딕"/>
                <a:ea typeface="맑은 고딕"/>
              </a:rPr>
              <a:t>국내∙외 정부기관 발표 정보</a:t>
            </a:r>
            <a:r>
              <a:rPr lang="en-US" altLang="ko-KR" sz="2400" b="1" dirty="0" smtClean="0"/>
              <a:t> &lt;</a:t>
            </a:r>
            <a:r>
              <a:rPr lang="ko-KR" altLang="en-US" sz="2400" b="1" dirty="0" smtClean="0"/>
              <a:t>양식ⓓ</a:t>
            </a:r>
            <a:r>
              <a:rPr lang="en-US" altLang="ko-KR" sz="2400" b="1" dirty="0" smtClean="0"/>
              <a:t>&gt;</a:t>
            </a:r>
            <a:endParaRPr lang="en-US" altLang="ko-KR" sz="2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맑은 고딕"/>
                <a:ea typeface="맑은 고딕"/>
              </a:rPr>
              <a:t>마</a:t>
            </a:r>
            <a:r>
              <a:rPr lang="en-US" altLang="ko-KR" sz="2400" b="1" dirty="0" smtClean="0">
                <a:latin typeface="맑은 고딕"/>
                <a:ea typeface="맑은 고딕"/>
              </a:rPr>
              <a:t>. </a:t>
            </a:r>
            <a:r>
              <a:rPr lang="ko-KR" altLang="en-US" sz="2400" b="1" dirty="0" smtClean="0">
                <a:latin typeface="맑은 고딕"/>
                <a:ea typeface="맑은 고딕"/>
              </a:rPr>
              <a:t>위험관리 분석 보고서 정보</a:t>
            </a:r>
            <a:r>
              <a:rPr lang="en-US" altLang="ko-KR" sz="2400" b="1" dirty="0" smtClean="0"/>
              <a:t> &lt;</a:t>
            </a:r>
            <a:r>
              <a:rPr lang="ko-KR" altLang="en-US" sz="2400" b="1" dirty="0" smtClean="0"/>
              <a:t>양식ⓔ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  <p:sp>
        <p:nvSpPr>
          <p:cNvPr id="10" name="직사각형 9"/>
          <p:cNvSpPr/>
          <p:nvPr/>
        </p:nvSpPr>
        <p:spPr>
          <a:xfrm>
            <a:off x="467544" y="908720"/>
            <a:ext cx="400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  <a:latin typeface="HY견고딕" pitchFamily="18" charset="-127"/>
              </a:rPr>
              <a:t>2.</a:t>
            </a:r>
            <a:r>
              <a:rPr lang="ko-KR" altLang="en-US" sz="2800" b="1" dirty="0" smtClean="0">
                <a:solidFill>
                  <a:srgbClr val="C00000"/>
                </a:solidFill>
                <a:latin typeface="HY견고딕" pitchFamily="18" charset="-127"/>
              </a:rPr>
              <a:t>안전성정보 작성 방법</a:t>
            </a:r>
            <a:endParaRPr lang="en-US" altLang="ko-KR" sz="4000" b="1" dirty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71600" y="4509120"/>
            <a:ext cx="62183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002060"/>
                </a:solidFill>
                <a:latin typeface="HY견고딕" pitchFamily="18" charset="-127"/>
              </a:rPr>
              <a:t>→ 기존 양식 변경</a:t>
            </a:r>
            <a:r>
              <a:rPr lang="en-US" altLang="ko-KR" sz="3200" b="1" dirty="0" smtClean="0">
                <a:solidFill>
                  <a:srgbClr val="002060"/>
                </a:solidFill>
                <a:latin typeface="HY견고딕" pitchFamily="18" charset="-127"/>
              </a:rPr>
              <a:t> </a:t>
            </a:r>
            <a:r>
              <a:rPr lang="ko-KR" altLang="en-US" sz="3200" b="1" dirty="0" smtClean="0">
                <a:solidFill>
                  <a:srgbClr val="002060"/>
                </a:solidFill>
                <a:latin typeface="HY견고딕" pitchFamily="18" charset="-127"/>
              </a:rPr>
              <a:t>없음</a:t>
            </a:r>
            <a:endParaRPr lang="en-US" altLang="ko-KR" sz="3200" b="1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r>
              <a:rPr lang="ko-KR" altLang="en-US" sz="3200" b="1" dirty="0" smtClean="0">
                <a:solidFill>
                  <a:srgbClr val="002060"/>
                </a:solidFill>
                <a:latin typeface="HY견고딕" pitchFamily="18" charset="-127"/>
              </a:rPr>
              <a:t>    재평가 우수사례 추가</a:t>
            </a:r>
            <a:r>
              <a:rPr lang="en-US" altLang="ko-KR" sz="3200" b="1" dirty="0" smtClean="0">
                <a:solidFill>
                  <a:srgbClr val="002060"/>
                </a:solidFill>
                <a:latin typeface="HY견고딕" pitchFamily="18" charset="-127"/>
              </a:rPr>
              <a:t>(</a:t>
            </a:r>
            <a:r>
              <a:rPr lang="en-US" altLang="ko-KR" sz="3200" b="1" dirty="0" smtClean="0">
                <a:solidFill>
                  <a:srgbClr val="002060"/>
                </a:solidFill>
                <a:latin typeface="+mn-ea"/>
              </a:rPr>
              <a:t>‘</a:t>
            </a:r>
            <a:r>
              <a:rPr lang="en-US" altLang="ko-KR" sz="3200" b="1" dirty="0" smtClean="0">
                <a:solidFill>
                  <a:srgbClr val="002060"/>
                </a:solidFill>
                <a:latin typeface="HY견고딕" pitchFamily="18" charset="-127"/>
              </a:rPr>
              <a:t>14</a:t>
            </a:r>
            <a:r>
              <a:rPr lang="ko-KR" altLang="en-US" sz="3200" b="1" dirty="0" smtClean="0">
                <a:solidFill>
                  <a:srgbClr val="002060"/>
                </a:solidFill>
                <a:latin typeface="HY견고딕" pitchFamily="18" charset="-127"/>
              </a:rPr>
              <a:t>년</a:t>
            </a:r>
            <a:r>
              <a:rPr lang="en-US" altLang="ko-KR" sz="3200" b="1" dirty="0" smtClean="0">
                <a:solidFill>
                  <a:srgbClr val="002060"/>
                </a:solidFill>
                <a:latin typeface="HY견고딕" pitchFamily="18" charset="-127"/>
              </a:rPr>
              <a:t>) </a:t>
            </a:r>
            <a:endParaRPr lang="en-US" altLang="ko-KR" sz="3200" b="1" dirty="0">
              <a:solidFill>
                <a:srgbClr val="002060"/>
              </a:solidFill>
              <a:latin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80" y="765539"/>
            <a:ext cx="219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논문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810" y="445770"/>
            <a:ext cx="5600700" cy="587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75" y="2764465"/>
            <a:ext cx="267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ⓐ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학술논문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30593" b="37670"/>
          <a:stretch/>
        </p:blipFill>
        <p:spPr bwMode="auto">
          <a:xfrm>
            <a:off x="-101454" y="2210624"/>
            <a:ext cx="9245454" cy="388267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001.bmp"/>
          <p:cNvPicPr>
            <a:picLocks noChangeAspect="1"/>
          </p:cNvPicPr>
          <p:nvPr/>
        </p:nvPicPr>
        <p:blipFill>
          <a:blip r:embed="rId2" cstate="print"/>
          <a:srcRect l="10258" t="11940" r="9892" b="10595"/>
          <a:stretch>
            <a:fillRect/>
          </a:stretch>
        </p:blipFill>
        <p:spPr>
          <a:xfrm>
            <a:off x="3252249" y="245097"/>
            <a:ext cx="5297863" cy="618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75" y="2764465"/>
            <a:ext cx="267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ⓐ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학술논문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9" name="그림 8" descr="1001.bmp"/>
          <p:cNvPicPr>
            <a:picLocks noChangeAspect="1"/>
          </p:cNvPicPr>
          <p:nvPr/>
        </p:nvPicPr>
        <p:blipFill>
          <a:blip r:embed="rId2" cstate="print"/>
          <a:srcRect l="10258" t="35540" r="9892" b="39305"/>
          <a:stretch>
            <a:fillRect/>
          </a:stretch>
        </p:blipFill>
        <p:spPr>
          <a:xfrm>
            <a:off x="0" y="2051271"/>
            <a:ext cx="9144000" cy="3970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080" y="765539"/>
            <a:ext cx="2196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논문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275" y="2764465"/>
            <a:ext cx="267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ⓐ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학술논문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14" name="그림 13" descr="2001.jpg"/>
          <p:cNvPicPr>
            <a:picLocks noChangeAspect="1"/>
          </p:cNvPicPr>
          <p:nvPr/>
        </p:nvPicPr>
        <p:blipFill>
          <a:blip r:embed="rId2" cstate="print"/>
          <a:srcRect l="9691" t="12167" r="9219" b="10333"/>
          <a:stretch>
            <a:fillRect/>
          </a:stretch>
        </p:blipFill>
        <p:spPr>
          <a:xfrm>
            <a:off x="3429000" y="274320"/>
            <a:ext cx="4994910" cy="6149274"/>
          </a:xfrm>
          <a:prstGeom prst="rect">
            <a:avLst/>
          </a:prstGeom>
        </p:spPr>
      </p:pic>
      <p:pic>
        <p:nvPicPr>
          <p:cNvPr id="15" name="그림 14" descr="2001.jpg"/>
          <p:cNvPicPr>
            <a:picLocks noChangeAspect="1"/>
          </p:cNvPicPr>
          <p:nvPr/>
        </p:nvPicPr>
        <p:blipFill>
          <a:blip r:embed="rId2" cstate="print"/>
          <a:srcRect l="9691" t="35427" r="9813" b="38903"/>
          <a:stretch>
            <a:fillRect/>
          </a:stretch>
        </p:blipFill>
        <p:spPr>
          <a:xfrm>
            <a:off x="-102870" y="2045969"/>
            <a:ext cx="9246870" cy="37985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080" y="765539"/>
            <a:ext cx="2052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논문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80" y="765539"/>
            <a:ext cx="2556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임상자료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864" y="382772"/>
            <a:ext cx="6063049" cy="596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75" y="2764465"/>
            <a:ext cx="267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ⓑ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임상시험자료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1192" b="34671"/>
          <a:stretch/>
        </p:blipFill>
        <p:spPr bwMode="auto">
          <a:xfrm>
            <a:off x="-36513" y="382772"/>
            <a:ext cx="9180513" cy="61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7080" y="765539"/>
            <a:ext cx="24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설명서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5" y="2764465"/>
            <a:ext cx="2679404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ⓒ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외국제조원의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제품설명서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수입업자 대상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그림 4" descr="4001.jpg"/>
          <p:cNvPicPr>
            <a:picLocks noChangeAspect="1"/>
          </p:cNvPicPr>
          <p:nvPr/>
        </p:nvPicPr>
        <p:blipFill>
          <a:blip r:embed="rId2" cstate="print"/>
          <a:srcRect l="9455" t="11833" r="9455" b="11667"/>
          <a:stretch>
            <a:fillRect/>
          </a:stretch>
        </p:blipFill>
        <p:spPr>
          <a:xfrm>
            <a:off x="3566160" y="228600"/>
            <a:ext cx="4531559" cy="6046470"/>
          </a:xfrm>
          <a:prstGeom prst="rect">
            <a:avLst/>
          </a:prstGeom>
        </p:spPr>
      </p:pic>
      <p:pic>
        <p:nvPicPr>
          <p:cNvPr id="6" name="그림 5" descr="4001.jpg"/>
          <p:cNvPicPr>
            <a:picLocks noChangeAspect="1"/>
          </p:cNvPicPr>
          <p:nvPr/>
        </p:nvPicPr>
        <p:blipFill>
          <a:blip r:embed="rId2" cstate="print"/>
          <a:srcRect l="9455" t="24655" r="9455" b="39770"/>
          <a:stretch>
            <a:fillRect/>
          </a:stretch>
        </p:blipFill>
        <p:spPr>
          <a:xfrm>
            <a:off x="0" y="650917"/>
            <a:ext cx="9144000" cy="579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080" y="765539"/>
            <a:ext cx="24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설명서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5" y="2764465"/>
            <a:ext cx="2679404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ⓒ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외국제조원의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제품설명서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수입업자 대상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그림 4" descr="3001.jpg"/>
          <p:cNvPicPr>
            <a:picLocks noChangeAspect="1"/>
          </p:cNvPicPr>
          <p:nvPr/>
        </p:nvPicPr>
        <p:blipFill>
          <a:blip r:embed="rId2" cstate="print"/>
          <a:srcRect l="9927" t="12000" r="9455" b="11667"/>
          <a:stretch>
            <a:fillRect/>
          </a:stretch>
        </p:blipFill>
        <p:spPr>
          <a:xfrm>
            <a:off x="3280410" y="254134"/>
            <a:ext cx="5029200" cy="6076816"/>
          </a:xfrm>
          <a:prstGeom prst="rect">
            <a:avLst/>
          </a:prstGeom>
        </p:spPr>
      </p:pic>
      <p:pic>
        <p:nvPicPr>
          <p:cNvPr id="6" name="그림 5" descr="3001.jpg"/>
          <p:cNvPicPr>
            <a:picLocks noChangeAspect="1"/>
          </p:cNvPicPr>
          <p:nvPr/>
        </p:nvPicPr>
        <p:blipFill>
          <a:blip r:embed="rId2" cstate="print"/>
          <a:srcRect l="9927" t="24553" r="9455" b="18734"/>
          <a:stretch>
            <a:fillRect/>
          </a:stretch>
        </p:blipFill>
        <p:spPr>
          <a:xfrm>
            <a:off x="0" y="27384"/>
            <a:ext cx="9107488" cy="683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080" y="765539"/>
            <a:ext cx="24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설명서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5" y="2764465"/>
            <a:ext cx="2679404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ⓒ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외국제조원의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제품설명서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수입업자 대상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</a:p>
          <a:p>
            <a:pPr algn="r">
              <a:lnSpc>
                <a:spcPct val="150000"/>
              </a:lnSpc>
            </a:pPr>
            <a:endParaRPr lang="en-US" altLang="ko-KR" sz="2000" b="1" dirty="0" smtClean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endParaRPr lang="ko-KR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그림 4" descr="image001.bmp"/>
          <p:cNvPicPr>
            <a:picLocks noChangeAspect="1"/>
          </p:cNvPicPr>
          <p:nvPr/>
        </p:nvPicPr>
        <p:blipFill>
          <a:blip r:embed="rId2" cstate="print"/>
          <a:srcRect l="9173" t="11546" r="9562" b="11478"/>
          <a:stretch>
            <a:fillRect/>
          </a:stretch>
        </p:blipFill>
        <p:spPr>
          <a:xfrm>
            <a:off x="3374795" y="189776"/>
            <a:ext cx="5571242" cy="6668224"/>
          </a:xfrm>
          <a:prstGeom prst="rect">
            <a:avLst/>
          </a:prstGeom>
        </p:spPr>
      </p:pic>
      <p:pic>
        <p:nvPicPr>
          <p:cNvPr id="6" name="그림 5" descr="image001.bmp"/>
          <p:cNvPicPr>
            <a:picLocks noChangeAspect="1"/>
          </p:cNvPicPr>
          <p:nvPr/>
        </p:nvPicPr>
        <p:blipFill>
          <a:blip r:embed="rId2" cstate="print"/>
          <a:srcRect l="9173" t="28557" r="9562" b="19204"/>
          <a:stretch>
            <a:fillRect/>
          </a:stretch>
        </p:blipFill>
        <p:spPr>
          <a:xfrm>
            <a:off x="107504" y="0"/>
            <a:ext cx="888005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547664" y="2884115"/>
            <a:ext cx="7128792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66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66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5279" y="2765386"/>
            <a:ext cx="764393" cy="1239678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72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sz="72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1299652" y="3972384"/>
            <a:ext cx="7150948" cy="15542"/>
          </a:xfrm>
          <a:prstGeom prst="line">
            <a:avLst/>
          </a:prstGeom>
          <a:ln>
            <a:solidFill>
              <a:srgbClr val="32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75" y="2764465"/>
            <a:ext cx="26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ⓓ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정부기관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발표자료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680" y="446567"/>
            <a:ext cx="6303278" cy="58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9408" b="34340"/>
          <a:stretch/>
        </p:blipFill>
        <p:spPr bwMode="auto">
          <a:xfrm>
            <a:off x="0" y="148478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6512" y="765539"/>
            <a:ext cx="277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안전성정보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79" y="765539"/>
            <a:ext cx="434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첨부자료 예시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홍보리플렛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" name="_x127519336" descr="EMB0000106020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455" y="1382234"/>
            <a:ext cx="6053138" cy="461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5" y="2764465"/>
            <a:ext cx="26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ⓓ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정부기관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발표자료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 descr="5001.jpg"/>
          <p:cNvPicPr>
            <a:picLocks noChangeAspect="1"/>
          </p:cNvPicPr>
          <p:nvPr/>
        </p:nvPicPr>
        <p:blipFill>
          <a:blip r:embed="rId2" cstate="print"/>
          <a:srcRect l="9455" t="14333" r="9927" b="10500"/>
          <a:stretch>
            <a:fillRect/>
          </a:stretch>
        </p:blipFill>
        <p:spPr>
          <a:xfrm>
            <a:off x="3086100" y="354329"/>
            <a:ext cx="4726260" cy="6232583"/>
          </a:xfrm>
          <a:prstGeom prst="rect">
            <a:avLst/>
          </a:prstGeom>
        </p:spPr>
      </p:pic>
      <p:pic>
        <p:nvPicPr>
          <p:cNvPr id="5" name="그림 4" descr="5001.jpg"/>
          <p:cNvPicPr>
            <a:picLocks noChangeAspect="1"/>
          </p:cNvPicPr>
          <p:nvPr/>
        </p:nvPicPr>
        <p:blipFill>
          <a:blip r:embed="rId2" cstate="print"/>
          <a:srcRect l="9455" t="41117" r="9927" b="35677"/>
          <a:stretch>
            <a:fillRect/>
          </a:stretch>
        </p:blipFill>
        <p:spPr>
          <a:xfrm>
            <a:off x="0" y="1348740"/>
            <a:ext cx="9144000" cy="3769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6512" y="765539"/>
            <a:ext cx="277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안전성정보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1" y="2902949"/>
            <a:ext cx="2354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첨부자료 예시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안전성 정보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" name="그림 2" descr="6001.jpg"/>
          <p:cNvPicPr>
            <a:picLocks noChangeAspect="1"/>
          </p:cNvPicPr>
          <p:nvPr/>
        </p:nvPicPr>
        <p:blipFill>
          <a:blip r:embed="rId2" cstate="print"/>
          <a:srcRect l="11341" t="13000" r="10869" b="34833"/>
          <a:stretch>
            <a:fillRect/>
          </a:stretch>
        </p:blipFill>
        <p:spPr>
          <a:xfrm>
            <a:off x="2834639" y="411479"/>
            <a:ext cx="6013349" cy="5703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75" y="2764465"/>
            <a:ext cx="26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ⓓ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정부기관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발표자료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5" name="그림 4" descr="image001.jpg"/>
          <p:cNvPicPr>
            <a:picLocks noChangeAspect="1"/>
          </p:cNvPicPr>
          <p:nvPr/>
        </p:nvPicPr>
        <p:blipFill>
          <a:blip r:embed="rId2" cstate="print"/>
          <a:srcRect l="9927" t="11833" r="10162" b="14000"/>
          <a:stretch>
            <a:fillRect/>
          </a:stretch>
        </p:blipFill>
        <p:spPr>
          <a:xfrm>
            <a:off x="3337560" y="251461"/>
            <a:ext cx="4571358" cy="6000750"/>
          </a:xfrm>
          <a:prstGeom prst="rect">
            <a:avLst/>
          </a:prstGeom>
        </p:spPr>
      </p:pic>
      <p:pic>
        <p:nvPicPr>
          <p:cNvPr id="6" name="그림 5" descr="image001.jpg"/>
          <p:cNvPicPr>
            <a:picLocks noChangeAspect="1"/>
          </p:cNvPicPr>
          <p:nvPr/>
        </p:nvPicPr>
        <p:blipFill>
          <a:blip r:embed="rId2" cstate="print"/>
          <a:srcRect l="9927" t="38627" r="10162" b="38346"/>
          <a:stretch>
            <a:fillRect/>
          </a:stretch>
        </p:blipFill>
        <p:spPr>
          <a:xfrm>
            <a:off x="-68581" y="1543050"/>
            <a:ext cx="9254897" cy="37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6512" y="765539"/>
            <a:ext cx="277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안전성정보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1" y="2902949"/>
            <a:ext cx="2354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첨부자료 예시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안전성 정보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" name="그림 2" descr="7001.jpg"/>
          <p:cNvPicPr>
            <a:picLocks noChangeAspect="1"/>
          </p:cNvPicPr>
          <p:nvPr/>
        </p:nvPicPr>
        <p:blipFill>
          <a:blip r:embed="rId2" cstate="print"/>
          <a:srcRect l="9219" t="12667" r="9691" b="25333"/>
          <a:stretch>
            <a:fillRect/>
          </a:stretch>
        </p:blipFill>
        <p:spPr>
          <a:xfrm>
            <a:off x="2823210" y="514350"/>
            <a:ext cx="5242560" cy="566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9" y="2764465"/>
            <a:ext cx="2645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ⓔ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위험관리보고서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제조업자대상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)</a:t>
            </a:r>
          </a:p>
        </p:txBody>
      </p:sp>
      <p:pic>
        <p:nvPicPr>
          <p:cNvPr id="3" name="그림 2" descr="8001.jpg"/>
          <p:cNvPicPr>
            <a:picLocks noChangeAspect="1"/>
          </p:cNvPicPr>
          <p:nvPr/>
        </p:nvPicPr>
        <p:blipFill>
          <a:blip r:embed="rId2" cstate="print"/>
          <a:srcRect l="9927" t="12833" r="9455" b="11833"/>
          <a:stretch>
            <a:fillRect/>
          </a:stretch>
        </p:blipFill>
        <p:spPr>
          <a:xfrm>
            <a:off x="3438526" y="434339"/>
            <a:ext cx="4322444" cy="5785719"/>
          </a:xfrm>
          <a:prstGeom prst="rect">
            <a:avLst/>
          </a:prstGeom>
        </p:spPr>
      </p:pic>
      <p:pic>
        <p:nvPicPr>
          <p:cNvPr id="4" name="그림 3" descr="8001.jpg"/>
          <p:cNvPicPr>
            <a:picLocks noChangeAspect="1"/>
          </p:cNvPicPr>
          <p:nvPr/>
        </p:nvPicPr>
        <p:blipFill>
          <a:blip r:embed="rId2" cstate="print"/>
          <a:srcRect l="9927" t="37042" r="9455" b="38699"/>
          <a:stretch>
            <a:fillRect/>
          </a:stretch>
        </p:blipFill>
        <p:spPr>
          <a:xfrm>
            <a:off x="0" y="1440179"/>
            <a:ext cx="9144000" cy="3941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80" y="765539"/>
            <a:ext cx="24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위험관리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5" y="2764465"/>
            <a:ext cx="26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ⓔ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위험관리보고서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제조업자대상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)</a:t>
            </a:r>
          </a:p>
        </p:txBody>
      </p:sp>
      <p:pic>
        <p:nvPicPr>
          <p:cNvPr id="3" name="그림 2" descr="9001.jpg"/>
          <p:cNvPicPr>
            <a:picLocks noChangeAspect="1"/>
          </p:cNvPicPr>
          <p:nvPr/>
        </p:nvPicPr>
        <p:blipFill>
          <a:blip r:embed="rId2" cstate="print"/>
          <a:srcRect l="9927" t="13000" r="9691" b="10667"/>
          <a:stretch>
            <a:fillRect/>
          </a:stretch>
        </p:blipFill>
        <p:spPr>
          <a:xfrm>
            <a:off x="3143250" y="365760"/>
            <a:ext cx="4389120" cy="5895064"/>
          </a:xfrm>
          <a:prstGeom prst="rect">
            <a:avLst/>
          </a:prstGeom>
        </p:spPr>
      </p:pic>
      <p:pic>
        <p:nvPicPr>
          <p:cNvPr id="4" name="그림 3" descr="9001.jpg"/>
          <p:cNvPicPr>
            <a:picLocks noChangeAspect="1"/>
          </p:cNvPicPr>
          <p:nvPr/>
        </p:nvPicPr>
        <p:blipFill>
          <a:blip r:embed="rId2" cstate="print"/>
          <a:srcRect l="9927" t="37075" r="9691" b="38948"/>
          <a:stretch>
            <a:fillRect/>
          </a:stretch>
        </p:blipFill>
        <p:spPr>
          <a:xfrm>
            <a:off x="-67734" y="1565910"/>
            <a:ext cx="9211734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80" y="765539"/>
            <a:ext cx="24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위험관리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5" y="2764465"/>
            <a:ext cx="26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ⓔ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위험관리보고서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제조업자대상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)</a:t>
            </a:r>
          </a:p>
        </p:txBody>
      </p:sp>
      <p:pic>
        <p:nvPicPr>
          <p:cNvPr id="4" name="그림 3" descr="10001.jpg"/>
          <p:cNvPicPr>
            <a:picLocks noChangeAspect="1"/>
          </p:cNvPicPr>
          <p:nvPr/>
        </p:nvPicPr>
        <p:blipFill>
          <a:blip r:embed="rId2" cstate="print"/>
          <a:srcRect l="9927" t="12667" r="9455" b="11000"/>
          <a:stretch>
            <a:fillRect/>
          </a:stretch>
        </p:blipFill>
        <p:spPr>
          <a:xfrm>
            <a:off x="2983230" y="171449"/>
            <a:ext cx="4503420" cy="6030896"/>
          </a:xfrm>
          <a:prstGeom prst="rect">
            <a:avLst/>
          </a:prstGeom>
        </p:spPr>
      </p:pic>
      <p:pic>
        <p:nvPicPr>
          <p:cNvPr id="5" name="그림 4" descr="10001.jpg"/>
          <p:cNvPicPr>
            <a:picLocks noChangeAspect="1"/>
          </p:cNvPicPr>
          <p:nvPr/>
        </p:nvPicPr>
        <p:blipFill>
          <a:blip r:embed="rId2" cstate="print"/>
          <a:srcRect l="9927" t="60938" r="9052" b="12298"/>
          <a:stretch>
            <a:fillRect/>
          </a:stretch>
        </p:blipFill>
        <p:spPr>
          <a:xfrm>
            <a:off x="-12768" y="1394459"/>
            <a:ext cx="9189720" cy="4293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080" y="765539"/>
            <a:ext cx="24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위험관리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8501" y="101765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3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안전성 정보 작성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528" y="764704"/>
            <a:ext cx="4328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  <a:latin typeface="HY견고딕" pitchFamily="18" charset="-127"/>
              </a:rPr>
              <a:t>4.</a:t>
            </a:r>
            <a:r>
              <a:rPr lang="ko-KR" altLang="en-US" sz="2800" b="1" dirty="0" smtClean="0">
                <a:solidFill>
                  <a:srgbClr val="C00000"/>
                </a:solidFill>
                <a:latin typeface="HY견고딕" pitchFamily="18" charset="-127"/>
              </a:rPr>
              <a:t>다빈도 보완사례 </a:t>
            </a:r>
            <a:r>
              <a:rPr lang="en-US" altLang="ko-KR" sz="2800" b="1" dirty="0" smtClean="0">
                <a:solidFill>
                  <a:srgbClr val="002060"/>
                </a:solidFill>
                <a:latin typeface="HY견고딕" pitchFamily="18" charset="-127"/>
              </a:rPr>
              <a:t>[</a:t>
            </a:r>
            <a:r>
              <a:rPr lang="ko-KR" altLang="en-US" sz="2800" b="1" dirty="0" smtClean="0">
                <a:solidFill>
                  <a:srgbClr val="002060"/>
                </a:solidFill>
                <a:latin typeface="HY견고딕" pitchFamily="18" charset="-127"/>
              </a:rPr>
              <a:t>추가</a:t>
            </a:r>
            <a:r>
              <a:rPr lang="en-US" altLang="ko-KR" sz="2800" b="1" dirty="0" smtClean="0">
                <a:solidFill>
                  <a:srgbClr val="002060"/>
                </a:solidFill>
                <a:latin typeface="HY견고딕" pitchFamily="18" charset="-127"/>
              </a:rPr>
              <a:t>]</a:t>
            </a:r>
            <a:endParaRPr lang="en-US" altLang="ko-KR" sz="4000" b="1" dirty="0">
              <a:solidFill>
                <a:srgbClr val="002060"/>
              </a:solidFill>
              <a:latin typeface="HY견고딕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5720" y="1682446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유해사례 분석 보고서 및 안전성 정보 누락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560" y="2253950"/>
            <a:ext cx="8208912" cy="1319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dist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이상사례분석보고서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정보를 제출하여 주시고 해당   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dist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자료가 없는 경우 안전성 정보와 이상사례가 없음을 표명한 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자사공문을 제출하여 주시기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82444" y="3842686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이상사례를 미제출한 경우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83568" y="4414190"/>
            <a:ext cx="8025568" cy="1319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dist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이상사례분석보고서를 제출하여 주시고 해당 자료가 없는    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dist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경우 이상사례가 없음을 표명한 자사공문을 제출하여 주시기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의료기기 재평가 제도의 개요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1253659"/>
            <a:ext cx="8568952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허가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인증</a:t>
            </a:r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신고된 의료기기 중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안전성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유효성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에 대한 검증의 필요성이 인정되는 의료기기에 대하여 최신과학 수준으로 재검토 하는 제도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3568" y="4132237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b="1" dirty="0" smtClean="0"/>
              <a:t>의료기기 사용 시 발생 가능한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위해 상황예방 </a:t>
            </a:r>
            <a:r>
              <a:rPr lang="ko-KR" altLang="en-US" sz="2800" b="1" dirty="0" smtClean="0"/>
              <a:t>및</a:t>
            </a:r>
            <a:endParaRPr lang="en-US" altLang="ko-KR" sz="2800" b="1" dirty="0" smtClean="0"/>
          </a:p>
          <a:p>
            <a:pPr algn="just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70C0"/>
                </a:solidFill>
              </a:rPr>
              <a:t>안전하고 효율적인 사용환경 </a:t>
            </a:r>
            <a:r>
              <a:rPr lang="ko-KR" altLang="en-US" sz="2800" b="1" dirty="0" smtClean="0"/>
              <a:t>조성</a:t>
            </a:r>
            <a:endParaRPr lang="ko-KR" altLang="en-US" sz="2800" b="1" dirty="0"/>
          </a:p>
        </p:txBody>
      </p:sp>
      <p:sp>
        <p:nvSpPr>
          <p:cNvPr id="6" name="직사각형 5"/>
          <p:cNvSpPr/>
          <p:nvPr/>
        </p:nvSpPr>
        <p:spPr>
          <a:xfrm>
            <a:off x="539552" y="4077072"/>
            <a:ext cx="8064896" cy="15841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29720" y="3645024"/>
            <a:ext cx="1224136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/>
              <a:t>목적</a:t>
            </a:r>
            <a:endParaRPr lang="ko-KR" altLang="en-US" sz="2400" b="1" dirty="0"/>
          </a:p>
        </p:txBody>
      </p:sp>
      <p:sp>
        <p:nvSpPr>
          <p:cNvPr id="8" name="직사각형 7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56176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8501" y="101765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3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안전성 정보 작성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5720" y="890358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정보를 미제출한 경우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83568" y="1461862"/>
            <a:ext cx="8136904" cy="1103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dist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정보를 제출하여 주시고 해당 자료가 없는 경우 안정성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dist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정보가 없음을 표명한 자사공문을 제출하여 주시기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82444" y="2708920"/>
            <a:ext cx="861003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정보 중 </a:t>
            </a: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양식ⓐ</a:t>
            </a: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국내</a:t>
            </a: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외 학술논문</a:t>
            </a: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근거자료 </a:t>
            </a:r>
            <a:r>
              <a:rPr lang="ko-KR" altLang="en-US" sz="23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미제출</a:t>
            </a:r>
            <a:endParaRPr lang="ko-KR" altLang="en-US" sz="23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83568" y="3280424"/>
            <a:ext cx="8136904" cy="1103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제출하신 안전성 정보와 관련된 논문의 원문 및 한글요약문을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제출하여 주시기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2444" y="4562766"/>
            <a:ext cx="875405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5) 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정보 중 </a:t>
            </a: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양식ⓔ</a:t>
            </a: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위험관리분석보고서</a:t>
            </a: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근거자료 </a:t>
            </a:r>
            <a:r>
              <a:rPr lang="ko-KR" altLang="en-US" sz="23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미제출</a:t>
            </a:r>
            <a:endParaRPr lang="ko-KR" altLang="en-US" sz="23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3568" y="5134270"/>
            <a:ext cx="8136904" cy="1103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제출하신 안전성 정보 양식ⓔ의 근거자료로 위험관리분석보고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서의 해당부분 발췌본을 제출하시기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8501" y="101765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3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안전성 정보 작성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5720" y="1250398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6)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정보의 근거자료만 제출한 경우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83568" y="1821902"/>
            <a:ext cx="8136904" cy="1103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근거자료를 참고하여 해당 양식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이상사례분석보고서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정보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을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작성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제출하여 주시기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82444" y="3284984"/>
            <a:ext cx="861003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7) 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안전성정보의 근거자료로 관련 없는 내용을 잘못 제출한 경우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83568" y="3856488"/>
            <a:ext cx="8136904" cy="20207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양식ⓔ 위험관리분석보고서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457200" indent="-457200" algn="just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작성된 안전성 정보를 입증할 수 있는 자료를 제출해야 하나 제출된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위험관리분석보고서 발췌 본에는 동 안전성 정보를 입증할 수 있는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내용을 확인할 수 없어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 내용을 다시 제출하여 주시기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8501" y="101765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3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안전성 정보 작성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5720" y="912710"/>
            <a:ext cx="8426692" cy="932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8)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허가번호를 양식에 잘못 기재하여 제출한 경우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83568" y="1730171"/>
            <a:ext cx="8136904" cy="1535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 품목의 허가번호와 제출한 자료의 허가번호가 상이하여 제출 자료의 내용을 확인할 수 없으므로 의료기기 재평가 대상으로 공고된 허가번호 제품의 재평가 자료를 제출하여 주시기 바랍니다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82444" y="3504998"/>
            <a:ext cx="861003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9) </a:t>
            </a:r>
            <a:r>
              <a:rPr lang="ko-KR" altLang="en-US" sz="2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첨부된 외국자료의 한글요약문이 누락된 경우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83568" y="4072512"/>
            <a:ext cx="8136904" cy="18767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dist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첨부하신 외국자료 중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 내용을 확인할 수 있는 부분의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just">
              <a:lnSpc>
                <a:spcPct val="13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한글요약문을 함께 제출하여 주시기 바랍니다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외국자료는 주요사항을 발췌한 한글요약문 및 원문 첨부</a:t>
            </a:r>
            <a:endParaRPr lang="en-US" altLang="ko-KR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just">
              <a:lnSpc>
                <a:spcPct val="130000"/>
              </a:lnSpc>
            </a:pPr>
            <a:r>
              <a:rPr lang="en-US" altLang="ko-KR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        (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필요 시 전체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번역문 첨부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6198" y="1023119"/>
            <a:ext cx="28289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시정조치의 절차도</a:t>
            </a:r>
            <a:endParaRPr lang="ko-KR" altLang="en-US" sz="2400" b="1" dirty="0"/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-180528" y="1724616"/>
          <a:ext cx="3590926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5273" y="1700357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부적합의 검토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고객불만 포함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748" y="3524815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부적합원인의 결정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조사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748" y="5373216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시정조치의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필요성 평가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524" y="744811"/>
            <a:ext cx="5705475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u="sng" dirty="0" smtClean="0">
                <a:solidFill>
                  <a:schemeClr val="accent5">
                    <a:lumMod val="50000"/>
                  </a:schemeClr>
                </a:solidFill>
              </a:rPr>
              <a:t>시정 조치 </a:t>
            </a:r>
            <a:endParaRPr lang="en-US" altLang="ko-KR" sz="28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이미 일어난 결함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부적합 또는 부정적인 상황의 재발방지</a:t>
            </a:r>
            <a:r>
              <a:rPr lang="ko-KR" altLang="en-US" sz="2400" b="1" dirty="0" smtClean="0"/>
              <a:t>를 위하여 그 원인을 제거하는 조치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62350" y="3466728"/>
            <a:ext cx="401002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입고원자재의 문제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제조공정 자체의 문제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장비와 시설 문제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부족한 교육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부적절한 작업조건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본래의 공정 변수 문제 등</a:t>
            </a:r>
            <a:endParaRPr lang="en-US" altLang="ko-KR" sz="24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371850" y="2852936"/>
            <a:ext cx="3876675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 발생한 부적합의 원인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 rot="16200000" flipH="1">
            <a:off x="475137" y="3877422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1"/>
          <p:cNvSpPr txBox="1"/>
          <p:nvPr/>
        </p:nvSpPr>
        <p:spPr>
          <a:xfrm>
            <a:off x="0" y="101765"/>
            <a:ext cx="9180099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4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en-US" altLang="ko-KR" sz="3000" dirty="0" smtClean="0">
                <a:solidFill>
                  <a:srgbClr val="C00000"/>
                </a:solidFill>
                <a:latin typeface="HY견고딕" pitchFamily="18" charset="-127"/>
              </a:rPr>
              <a:t>CAPA </a:t>
            </a:r>
            <a:r>
              <a:rPr lang="ko-KR" altLang="en-US" sz="3000" dirty="0" smtClean="0">
                <a:solidFill>
                  <a:srgbClr val="C00000"/>
                </a:solidFill>
                <a:latin typeface="HY견고딕" pitchFamily="18" charset="-127"/>
              </a:rPr>
              <a:t>자료를 활용한 재평가 제출자료 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7"/>
          <p:cNvGrpSpPr/>
          <p:nvPr/>
        </p:nvGrpSpPr>
        <p:grpSpPr>
          <a:xfrm>
            <a:off x="476487" y="1628602"/>
            <a:ext cx="2333148" cy="5040758"/>
            <a:chOff x="476487" y="1123950"/>
            <a:chExt cx="2333148" cy="5184774"/>
          </a:xfrm>
        </p:grpSpPr>
        <p:sp>
          <p:nvSpPr>
            <p:cNvPr id="6" name="자유형 5"/>
            <p:cNvSpPr/>
            <p:nvPr/>
          </p:nvSpPr>
          <p:spPr>
            <a:xfrm>
              <a:off x="476487" y="112395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45837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7" name="자유형 6"/>
            <p:cNvSpPr/>
            <p:nvPr/>
          </p:nvSpPr>
          <p:spPr>
            <a:xfrm>
              <a:off x="1351417" y="2501155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45837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76487" y="306824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1351417" y="4445446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476487" y="5012531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48026" y="2979092"/>
            <a:ext cx="589597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7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700" b="1" dirty="0" smtClean="0"/>
              <a:t>시정조치를 취할 </a:t>
            </a:r>
            <a:r>
              <a:rPr lang="ko-KR" altLang="en-US" sz="2700" b="1" dirty="0" smtClean="0">
                <a:solidFill>
                  <a:srgbClr val="002060"/>
                </a:solidFill>
              </a:rPr>
              <a:t>책임이 있는 사람</a:t>
            </a:r>
            <a:endParaRPr lang="en-US" altLang="ko-KR" sz="27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7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700" b="1" dirty="0" smtClean="0"/>
              <a:t>시정조치를 취할 </a:t>
            </a:r>
            <a:r>
              <a:rPr lang="ko-KR" altLang="en-US" sz="2700" b="1" dirty="0" smtClean="0">
                <a:solidFill>
                  <a:srgbClr val="002060"/>
                </a:solidFill>
              </a:rPr>
              <a:t>시점과 방법</a:t>
            </a:r>
            <a:endParaRPr lang="en-US" altLang="ko-KR" sz="27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7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700" b="1" dirty="0" smtClean="0"/>
              <a:t>시정조치의</a:t>
            </a:r>
            <a:r>
              <a:rPr lang="ko-KR" altLang="en-US" sz="2700" b="1" dirty="0" smtClean="0">
                <a:solidFill>
                  <a:srgbClr val="002060"/>
                </a:solidFill>
              </a:rPr>
              <a:t> 효과 평가방법</a:t>
            </a:r>
            <a:endParaRPr lang="en-US" altLang="ko-KR" sz="2700" b="1" dirty="0" smtClean="0">
              <a:solidFill>
                <a:srgbClr val="002060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 rot="16200000" flipH="1">
            <a:off x="475137" y="3751736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0"/>
          <p:cNvGrpSpPr/>
          <p:nvPr/>
        </p:nvGrpSpPr>
        <p:grpSpPr>
          <a:xfrm>
            <a:off x="1356181" y="1043279"/>
            <a:ext cx="583287" cy="486073"/>
            <a:chOff x="1503818" y="1377205"/>
            <a:chExt cx="583287" cy="486073"/>
          </a:xfrm>
          <a:solidFill>
            <a:schemeClr val="accent4"/>
          </a:solidFill>
        </p:grpSpPr>
        <p:sp>
          <p:nvSpPr>
            <p:cNvPr id="16" name="오른쪽 화살표 15"/>
            <p:cNvSpPr/>
            <p:nvPr/>
          </p:nvSpPr>
          <p:spPr>
            <a:xfrm rot="5400000">
              <a:off x="1552426" y="1328598"/>
              <a:ext cx="486072" cy="58328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오른쪽 화살표 4"/>
            <p:cNvSpPr/>
            <p:nvPr/>
          </p:nvSpPr>
          <p:spPr>
            <a:xfrm>
              <a:off x="1620476" y="1377205"/>
              <a:ext cx="349973" cy="3402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5300" y="1619077"/>
            <a:ext cx="2247900" cy="12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시정조치의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결정∙실행</a:t>
            </a:r>
          </a:p>
          <a:p>
            <a:pPr algn="ctr"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문서개정 포함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3501008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시정조치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결과 기록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875" y="5396381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시정조치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bg1"/>
                </a:solidFill>
              </a:rPr>
              <a:t>효과성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검토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2169492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 명확히 규정하여야 할 사항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sp>
        <p:nvSpPr>
          <p:cNvPr id="24" name="TextBox 11"/>
          <p:cNvSpPr txBox="1"/>
          <p:nvPr/>
        </p:nvSpPr>
        <p:spPr>
          <a:xfrm>
            <a:off x="0" y="101765"/>
            <a:ext cx="9180099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4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en-US" altLang="ko-KR" sz="3000" dirty="0" smtClean="0">
                <a:solidFill>
                  <a:srgbClr val="C00000"/>
                </a:solidFill>
                <a:latin typeface="HY견고딕" pitchFamily="18" charset="-127"/>
              </a:rPr>
              <a:t>CAPA </a:t>
            </a:r>
            <a:r>
              <a:rPr lang="ko-KR" altLang="en-US" sz="3000" dirty="0" smtClean="0">
                <a:solidFill>
                  <a:srgbClr val="C00000"/>
                </a:solidFill>
                <a:latin typeface="HY견고딕" pitchFamily="18" charset="-127"/>
              </a:rPr>
              <a:t>자료를 활용한 재평가 제출자료 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51111"/>
            <a:ext cx="28289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예방조치의 절차도</a:t>
            </a:r>
            <a:endParaRPr lang="ko-KR" altLang="en-US" sz="2400" b="1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-152401" y="1628800"/>
          <a:ext cx="3590926" cy="50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651965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잠재적 부적합검토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875" y="3486175"/>
            <a:ext cx="2247900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bg1"/>
                </a:solidFill>
              </a:rPr>
              <a:t>잠재적 부적합</a:t>
            </a:r>
          </a:p>
          <a:p>
            <a:pPr algn="ctr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bg1"/>
                </a:solidFill>
              </a:rPr>
              <a:t>원인의 결정</a:t>
            </a:r>
          </a:p>
          <a:p>
            <a:pPr algn="ctr">
              <a:lnSpc>
                <a:spcPct val="120000"/>
              </a:lnSpc>
            </a:pPr>
            <a:r>
              <a:rPr lang="en-US" altLang="ko-KR" sz="23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300" b="1" dirty="0" smtClean="0">
                <a:solidFill>
                  <a:schemeClr val="bg1"/>
                </a:solidFill>
              </a:rPr>
              <a:t>조사</a:t>
            </a:r>
            <a:r>
              <a:rPr lang="en-US" altLang="ko-KR" sz="23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875" y="5445224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예방조치의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필요성 평가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074" y="921763"/>
            <a:ext cx="5762625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u="sng" dirty="0" smtClean="0">
                <a:solidFill>
                  <a:schemeClr val="accent5">
                    <a:lumMod val="50000"/>
                  </a:schemeClr>
                </a:solidFill>
              </a:rPr>
              <a:t>예방 조치 </a:t>
            </a:r>
            <a:endParaRPr lang="en-US" altLang="ko-KR" sz="28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ko-KR" altLang="en-US" sz="2300" b="1" dirty="0" smtClean="0"/>
              <a:t>기록의 분석결과 혹은 기타 정보의 </a:t>
            </a:r>
            <a:endParaRPr lang="en-US" altLang="ko-KR" sz="2300" b="1" dirty="0" smtClean="0"/>
          </a:p>
          <a:p>
            <a:pPr algn="dist">
              <a:lnSpc>
                <a:spcPct val="120000"/>
              </a:lnSpc>
            </a:pPr>
            <a:r>
              <a:rPr lang="ko-KR" altLang="en-US" sz="2300" b="1" dirty="0" smtClean="0"/>
              <a:t>결과로서 잠재적 부적합이 발견되었을 때 </a:t>
            </a:r>
            <a:r>
              <a:rPr lang="ko-KR" altLang="en-US" sz="2300" b="1" u="wavyHeavy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</a:rPr>
              <a:t>부적합의 발생을 사전에 방지</a:t>
            </a:r>
            <a:r>
              <a:rPr lang="ko-KR" altLang="en-US" sz="2300" b="1" dirty="0" smtClean="0"/>
              <a:t>하기 위해</a:t>
            </a:r>
            <a:endParaRPr lang="en-US" altLang="ko-KR" sz="2300" b="1" dirty="0" smtClean="0"/>
          </a:p>
          <a:p>
            <a:pPr>
              <a:lnSpc>
                <a:spcPct val="120000"/>
              </a:lnSpc>
            </a:pPr>
            <a:r>
              <a:rPr lang="ko-KR" altLang="en-US" sz="2300" b="1" dirty="0" smtClean="0"/>
              <a:t>시행되는 조치</a:t>
            </a:r>
            <a:endParaRPr lang="ko-KR" altLang="en-US" sz="2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2325" y="3816271"/>
            <a:ext cx="4953000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입고 시험에서 </a:t>
            </a:r>
            <a:r>
              <a:rPr lang="ko-KR" altLang="en-US" sz="2300" b="1" dirty="0" err="1" smtClean="0"/>
              <a:t>부적합된</a:t>
            </a:r>
            <a:r>
              <a:rPr lang="ko-KR" altLang="en-US" sz="2300" b="1" dirty="0" smtClean="0"/>
              <a:t> </a:t>
            </a:r>
            <a:r>
              <a:rPr lang="ko-KR" altLang="en-US" sz="2300" b="1" dirty="0" err="1" smtClean="0"/>
              <a:t>구매품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최종검사 부적합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</a:t>
            </a:r>
            <a:r>
              <a:rPr lang="ko-KR" altLang="en-US" sz="2300" b="1" dirty="0" err="1" smtClean="0"/>
              <a:t>재작업을</a:t>
            </a:r>
            <a:r>
              <a:rPr lang="ko-KR" altLang="en-US" sz="2300" b="1" dirty="0" smtClean="0"/>
              <a:t> 요하는 제품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공정 측정치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소비자 피드백 등</a:t>
            </a:r>
            <a:endParaRPr lang="en-US" altLang="ko-KR" sz="23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05125" y="3216196"/>
            <a:ext cx="4867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잠재적 부적합의 정보 원천</a:t>
            </a:r>
            <a:endParaRPr lang="ko-KR" altLang="en-US" dirty="0"/>
          </a:p>
        </p:txBody>
      </p:sp>
      <p:cxnSp>
        <p:nvCxnSpPr>
          <p:cNvPr id="15" name="직선 연결선 14"/>
          <p:cNvCxnSpPr/>
          <p:nvPr/>
        </p:nvCxnSpPr>
        <p:spPr>
          <a:xfrm rot="16200000" flipH="1">
            <a:off x="370362" y="3949430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"/>
          <p:cNvSpPr txBox="1"/>
          <p:nvPr/>
        </p:nvSpPr>
        <p:spPr>
          <a:xfrm>
            <a:off x="0" y="101765"/>
            <a:ext cx="9180099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4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en-US" altLang="ko-KR" sz="3000" dirty="0" smtClean="0">
                <a:solidFill>
                  <a:srgbClr val="C00000"/>
                </a:solidFill>
                <a:latin typeface="HY견고딕" pitchFamily="18" charset="-127"/>
              </a:rPr>
              <a:t>CAPA </a:t>
            </a:r>
            <a:r>
              <a:rPr lang="ko-KR" altLang="en-US" sz="3000" dirty="0" smtClean="0">
                <a:solidFill>
                  <a:srgbClr val="C00000"/>
                </a:solidFill>
                <a:latin typeface="HY견고딕" pitchFamily="18" charset="-127"/>
              </a:rPr>
              <a:t>자료를 활용한 재평가 제출자료 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7"/>
          <p:cNvGrpSpPr/>
          <p:nvPr/>
        </p:nvGrpSpPr>
        <p:grpSpPr>
          <a:xfrm>
            <a:off x="438652" y="1732178"/>
            <a:ext cx="2333148" cy="4633801"/>
            <a:chOff x="476487" y="1123950"/>
            <a:chExt cx="2333148" cy="5184774"/>
          </a:xfrm>
        </p:grpSpPr>
        <p:sp>
          <p:nvSpPr>
            <p:cNvPr id="7" name="자유형 6"/>
            <p:cNvSpPr/>
            <p:nvPr/>
          </p:nvSpPr>
          <p:spPr>
            <a:xfrm>
              <a:off x="476487" y="112395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2E866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1351417" y="2501155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2E866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476487" y="306824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1351417" y="4445446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476487" y="5012531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71826" y="2684527"/>
            <a:ext cx="58959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ko-KR" altLang="en-US" sz="2500" b="1" dirty="0" smtClean="0">
                <a:solidFill>
                  <a:srgbClr val="002060"/>
                </a:solidFill>
              </a:rPr>
              <a:t>측정 결과로 도출된 데이터 값이 부적합상태는 아니지만 그 데이터 값이</a:t>
            </a:r>
            <a:endParaRPr lang="en-US" altLang="ko-KR" sz="2500" b="1" dirty="0" smtClean="0">
              <a:solidFill>
                <a:srgbClr val="002060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ko-KR" altLang="en-US" sz="2500" b="1" dirty="0" smtClean="0">
                <a:solidFill>
                  <a:srgbClr val="002060"/>
                </a:solidFill>
              </a:rPr>
              <a:t>시간의 흐름에 따라 </a:t>
            </a:r>
            <a:r>
              <a:rPr lang="ko-KR" altLang="en-US" sz="2500" b="1" u="dottedHeavy" dirty="0" smtClean="0">
                <a:uFill>
                  <a:solidFill>
                    <a:schemeClr val="accent1"/>
                  </a:solidFill>
                </a:uFill>
              </a:rPr>
              <a:t>부적합을 예견할 수 </a:t>
            </a:r>
            <a:endParaRPr lang="en-US" altLang="ko-KR" sz="2500" b="1" u="dottedHeavy" dirty="0" smtClean="0">
              <a:uFill>
                <a:solidFill>
                  <a:schemeClr val="accent1"/>
                </a:solidFill>
              </a:uFill>
            </a:endParaRPr>
          </a:p>
          <a:p>
            <a:pPr>
              <a:lnSpc>
                <a:spcPct val="150000"/>
              </a:lnSpc>
            </a:pPr>
            <a:r>
              <a:rPr lang="ko-KR" altLang="en-US" sz="2500" b="1" u="dottedHeavy" dirty="0" smtClean="0">
                <a:uFill>
                  <a:solidFill>
                    <a:schemeClr val="accent1"/>
                  </a:solidFill>
                </a:uFill>
              </a:rPr>
              <a:t>있는 상태</a:t>
            </a:r>
            <a:endParaRPr lang="en-US" altLang="ko-KR" sz="2500" b="1" u="dottedHeavy" dirty="0" smtClean="0">
              <a:uFill>
                <a:solidFill>
                  <a:schemeClr val="accent1"/>
                </a:solidFill>
              </a:u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16200000" flipH="1">
            <a:off x="332262" y="3751736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0"/>
          <p:cNvGrpSpPr/>
          <p:nvPr/>
        </p:nvGrpSpPr>
        <p:grpSpPr>
          <a:xfrm>
            <a:off x="1318346" y="1108142"/>
            <a:ext cx="583287" cy="434419"/>
            <a:chOff x="1503818" y="1377205"/>
            <a:chExt cx="583287" cy="486073"/>
          </a:xfrm>
          <a:solidFill>
            <a:schemeClr val="accent4"/>
          </a:solidFill>
        </p:grpSpPr>
        <p:sp>
          <p:nvSpPr>
            <p:cNvPr id="17" name="오른쪽 화살표 16"/>
            <p:cNvSpPr/>
            <p:nvPr/>
          </p:nvSpPr>
          <p:spPr>
            <a:xfrm rot="5400000">
              <a:off x="1552426" y="1328598"/>
              <a:ext cx="486072" cy="58328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오른쪽 화살표 4"/>
            <p:cNvSpPr/>
            <p:nvPr/>
          </p:nvSpPr>
          <p:spPr>
            <a:xfrm>
              <a:off x="1620476" y="1377205"/>
              <a:ext cx="349973" cy="3402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465" y="1650645"/>
            <a:ext cx="22479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예방조치의 </a:t>
            </a:r>
            <a:endParaRPr lang="en-US" altLang="ko-KR" sz="2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결정</a:t>
            </a:r>
            <a:r>
              <a:rPr lang="ko-KR" altLang="en-US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∙실행</a:t>
            </a:r>
            <a:endParaRPr lang="en-US" altLang="ko-KR" sz="22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(</a:t>
            </a:r>
            <a:r>
              <a:rPr lang="ko-KR" altLang="en-US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문서개정포함</a:t>
            </a:r>
            <a:r>
              <a:rPr lang="en-US" altLang="ko-KR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)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990" y="342900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예방조치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결과 기록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40" y="5180999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예방조치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bg1"/>
                </a:solidFill>
              </a:rPr>
              <a:t>효과성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검토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26618" y="1998727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 예방조치 대상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sp>
        <p:nvSpPr>
          <p:cNvPr id="24" name="TextBox 11"/>
          <p:cNvSpPr txBox="1"/>
          <p:nvPr/>
        </p:nvSpPr>
        <p:spPr>
          <a:xfrm>
            <a:off x="0" y="101765"/>
            <a:ext cx="9180099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4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en-US" altLang="ko-KR" sz="3000" dirty="0" smtClean="0">
                <a:solidFill>
                  <a:srgbClr val="C00000"/>
                </a:solidFill>
                <a:latin typeface="HY견고딕" pitchFamily="18" charset="-127"/>
              </a:rPr>
              <a:t>CAPA </a:t>
            </a:r>
            <a:r>
              <a:rPr lang="ko-KR" altLang="en-US" sz="3000" dirty="0" smtClean="0">
                <a:solidFill>
                  <a:srgbClr val="C00000"/>
                </a:solidFill>
                <a:latin typeface="HY견고딕" pitchFamily="18" charset="-127"/>
              </a:rPr>
              <a:t>자료를 활용한 재평가 제출자료 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844" y="2636912"/>
            <a:ext cx="914215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</a:pPr>
            <a:r>
              <a:rPr lang="ko-KR" altLang="en-US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 재평가 대상 업체에서는</a:t>
            </a:r>
            <a:endParaRPr lang="en-US" altLang="ko-KR" sz="2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ko-KR" sz="23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ko-KR" altLang="en-US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부적합 원인</a:t>
            </a:r>
            <a:r>
              <a:rPr lang="en-US" altLang="ko-KR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고객 불만사항 등 시정 및 예방조치</a:t>
            </a:r>
            <a:r>
              <a:rPr lang="en-US" altLang="ko-KR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(CAPA)</a:t>
            </a:r>
            <a:r>
              <a:rPr lang="ko-KR" altLang="en-US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내용을 </a:t>
            </a:r>
            <a:endParaRPr lang="en-US" altLang="ko-KR" sz="2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ko-KR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ko-KR" altLang="en-US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「이상사례 분석보고서</a:t>
            </a:r>
            <a:r>
              <a:rPr lang="en-US" altLang="ko-KR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 정보」에 반영하여 제출</a:t>
            </a:r>
            <a:endParaRPr lang="en-US" altLang="ko-KR" sz="2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ko-KR" dirty="0" smtClean="0">
                <a:solidFill>
                  <a:srgbClr val="002060"/>
                </a:solidFill>
              </a:rPr>
              <a:t>      ※</a:t>
            </a:r>
            <a:r>
              <a:rPr lang="en-US" altLang="ko-KR" dirty="0" smtClean="0"/>
              <a:t>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재평가 업무해설서 내용 중 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『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제출 자료 작성 시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검토 해야 하는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30000"/>
              </a:lnSpc>
            </a:pP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시정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예방조치 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DATA』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참고</a:t>
            </a:r>
            <a:endParaRPr lang="en-US" altLang="ko-KR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16" y="4800517"/>
            <a:ext cx="914118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 정보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없음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으로 보고하는 업체의 경우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14350" indent="-514350">
              <a:lnSpc>
                <a:spcPct val="13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 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정기 심사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현장심사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</a:t>
            </a:r>
            <a:r>
              <a:rPr lang="ko-KR" altLang="en-US" sz="2400" dirty="0" smtClean="0"/>
              <a:t>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</a:rPr>
              <a:t>CAPA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운영 현황 및 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재평가 해당 자료의 유무를 점검할 예정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400" b="1" u="wavyHeavy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88640"/>
            <a:ext cx="896448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 시정 및 예방 조치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(CAPA)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제조현장 및 시판 후의 시행착오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경험 등을 품질경영시스템에  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지속 반영하여 시스템의 효율성을 높이는 시스템으로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 적용 및 활용</a:t>
            </a:r>
            <a:endParaRPr lang="en-US" altLang="ko-KR" sz="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873" y="8634"/>
            <a:ext cx="5458127" cy="55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800" b="1" dirty="0" smtClean="0">
                <a:solidFill>
                  <a:srgbClr val="002060"/>
                </a:solidFill>
              </a:rPr>
              <a:t>업종별 주요 검토사항  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1872389"/>
            <a:ext cx="8469069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ko-KR" sz="2800" b="1" dirty="0" smtClean="0"/>
              <a:t>CAPA </a:t>
            </a:r>
            <a:r>
              <a:rPr lang="ko-KR" altLang="en-US" sz="2800" b="1" dirty="0" smtClean="0"/>
              <a:t>자료 중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다음의 사항이 반복 발생하여 사용자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환자</a:t>
            </a:r>
            <a:r>
              <a:rPr lang="en-US" altLang="ko-KR" sz="2800" b="1" dirty="0" smtClean="0"/>
              <a:t>)</a:t>
            </a:r>
            <a:r>
              <a:rPr lang="ko-KR" altLang="en-US" sz="2800" b="1" dirty="0" smtClean="0"/>
              <a:t>에게 정보를 전달할 필요가 있는 사항으로</a:t>
            </a:r>
            <a:endParaRPr lang="en-US" altLang="ko-KR" sz="2800" b="1" dirty="0" smtClean="0"/>
          </a:p>
          <a:p>
            <a:pPr algn="dist">
              <a:lnSpc>
                <a:spcPct val="130000"/>
              </a:lnSpc>
            </a:pPr>
            <a:r>
              <a:rPr lang="ko-KR" altLang="en-US" sz="2800" b="1" dirty="0" smtClean="0"/>
              <a:t>허가증 ‘사용 시 주의사항’</a:t>
            </a:r>
            <a:r>
              <a:rPr lang="en-US" altLang="ko-KR" sz="2800" b="1" dirty="0" smtClean="0"/>
              <a:t>, ‘</a:t>
            </a:r>
            <a:r>
              <a:rPr lang="ko-KR" altLang="en-US" sz="2800" b="1" dirty="0" smtClean="0"/>
              <a:t>사용방법’에 반영하여</a:t>
            </a:r>
            <a:endParaRPr lang="en-US" altLang="ko-KR" sz="2800" b="1" dirty="0" smtClean="0"/>
          </a:p>
          <a:p>
            <a:pPr algn="just">
              <a:lnSpc>
                <a:spcPct val="130000"/>
              </a:lnSpc>
            </a:pPr>
            <a:r>
              <a:rPr lang="ko-KR" altLang="en-US" sz="2800" b="1" dirty="0" smtClean="0"/>
              <a:t>소비자 </a:t>
            </a:r>
            <a:r>
              <a:rPr lang="ko-KR" altLang="en-US" sz="2800" b="1" dirty="0" err="1" smtClean="0"/>
              <a:t>위해를</a:t>
            </a:r>
            <a:r>
              <a:rPr lang="ko-KR" altLang="en-US" sz="2800" b="1" dirty="0" smtClean="0"/>
              <a:t> 사전방지</a:t>
            </a:r>
            <a:endParaRPr lang="en-US" altLang="ko-KR" sz="2800" b="1" dirty="0" smtClean="0"/>
          </a:p>
          <a:p>
            <a:pPr>
              <a:lnSpc>
                <a:spcPct val="130000"/>
              </a:lnSpc>
            </a:pPr>
            <a:endParaRPr lang="ko-KR" altLang="en-US" sz="1200" b="1" dirty="0" smtClean="0"/>
          </a:p>
          <a:p>
            <a:pPr>
              <a:lnSpc>
                <a:spcPct val="150000"/>
              </a:lnSpc>
            </a:pPr>
            <a:r>
              <a:rPr lang="en-US" altLang="ko-KR" sz="26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ko-KR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소비자 불만 및 요구사항</a:t>
            </a:r>
          </a:p>
          <a:p>
            <a:pPr>
              <a:lnSpc>
                <a:spcPct val="150000"/>
              </a:lnSpc>
            </a:pPr>
            <a:r>
              <a:rPr lang="en-US" altLang="ko-KR" sz="26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ko-KR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이상사례 및 부작용에 관한 사항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품질부적합</a:t>
            </a:r>
            <a:r>
              <a:rPr lang="en-US" altLang="ko-KR" sz="26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제품 </a:t>
            </a:r>
            <a:r>
              <a:rPr lang="ko-KR" alt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리콜</a:t>
            </a:r>
            <a:r>
              <a:rPr lang="en-US" altLang="ko-KR" sz="26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ko-KR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회수</a:t>
            </a:r>
            <a:r>
              <a:rPr lang="en-US" altLang="ko-KR" sz="26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ko-KR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등에 관련 사항</a:t>
            </a:r>
            <a:endParaRPr lang="en-US" altLang="ko-KR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buFontTx/>
              <a:buChar char="-"/>
            </a:pPr>
            <a:endParaRPr lang="ko-KR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474" y="989814"/>
            <a:ext cx="159313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</a:rPr>
              <a:t>제조업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13007" y="2121032"/>
            <a:ext cx="87514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ko-KR" altLang="en-US" sz="2700" b="1" dirty="0" smtClean="0"/>
              <a:t>제조원의 제품설명서</a:t>
            </a:r>
            <a:r>
              <a:rPr lang="en-US" altLang="ko-KR" sz="2700" b="1" dirty="0" smtClean="0"/>
              <a:t>(IFU) </a:t>
            </a:r>
            <a:r>
              <a:rPr lang="ko-KR" altLang="en-US" sz="2700" b="1" dirty="0" smtClean="0"/>
              <a:t>개정사항 중</a:t>
            </a:r>
            <a:r>
              <a:rPr lang="en-US" altLang="ko-KR" sz="2700" b="1" dirty="0" smtClean="0"/>
              <a:t>, CAPA </a:t>
            </a:r>
            <a:r>
              <a:rPr lang="ko-KR" altLang="en-US" sz="2700" b="1" dirty="0" smtClean="0"/>
              <a:t>자료에서 기인한 ‘사용 시 주의사항’ 및 ‘사용방법’ 등이 올바로</a:t>
            </a:r>
            <a:endParaRPr lang="en-US" altLang="ko-KR" sz="2700" b="1" dirty="0" smtClean="0"/>
          </a:p>
          <a:p>
            <a:pPr>
              <a:lnSpc>
                <a:spcPct val="150000"/>
              </a:lnSpc>
            </a:pPr>
            <a:r>
              <a:rPr lang="ko-KR" altLang="en-US" sz="2700" b="1" dirty="0" smtClean="0"/>
              <a:t>반영되어 있는지 확인</a:t>
            </a:r>
            <a:endParaRPr lang="en-US" altLang="ko-KR" sz="2700" b="1" dirty="0" smtClean="0"/>
          </a:p>
          <a:p>
            <a:pPr>
              <a:lnSpc>
                <a:spcPct val="150000"/>
              </a:lnSpc>
            </a:pPr>
            <a:endParaRPr lang="ko-KR" altLang="en-US" sz="7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맑은 고딕"/>
                <a:ea typeface="맑은 고딕"/>
              </a:rPr>
              <a:t> → </a:t>
            </a:r>
            <a:r>
              <a:rPr lang="ko-KR" altLang="en-US" sz="2800" b="1" dirty="0" smtClean="0"/>
              <a:t>확인 결과 누락된 사항이 있는 경우</a:t>
            </a:r>
            <a:r>
              <a:rPr lang="en-US" altLang="ko-KR" sz="28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     재평가의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안전성 정보 양식Ⓒ</a:t>
            </a:r>
            <a:r>
              <a:rPr lang="ko-KR" altLang="en-US" sz="2800" b="1" dirty="0" err="1" smtClean="0"/>
              <a:t>로</a:t>
            </a:r>
            <a:r>
              <a:rPr lang="ko-KR" altLang="en-US" sz="2800" b="1" dirty="0" smtClean="0"/>
              <a:t> 작성 제출</a:t>
            </a:r>
            <a:endParaRPr lang="ko-KR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474" y="989814"/>
            <a:ext cx="159313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chemeClr val="bg1"/>
                </a:solidFill>
              </a:rPr>
              <a:t>수입업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73" y="8634"/>
            <a:ext cx="5458127" cy="55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800" b="1" dirty="0" smtClean="0">
                <a:solidFill>
                  <a:srgbClr val="002060"/>
                </a:solidFill>
              </a:rPr>
              <a:t>업종별 주요 검토사항  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의료기기 재평가 운영현황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56176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95332" y="1122809"/>
            <a:ext cx="7592199" cy="1946151"/>
          </a:xfrm>
          <a:prstGeom prst="roundRect">
            <a:avLst>
              <a:gd name="adj" fmla="val 87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 rot="16200000">
            <a:off x="160925" y="5181116"/>
            <a:ext cx="3279055" cy="1098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745545" y="5036658"/>
            <a:ext cx="109815" cy="6959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622543" y="4967499"/>
            <a:ext cx="357191" cy="3571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693981" y="5038937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35"/>
          <p:cNvGrpSpPr/>
          <p:nvPr/>
        </p:nvGrpSpPr>
        <p:grpSpPr>
          <a:xfrm>
            <a:off x="1622543" y="3524490"/>
            <a:ext cx="357191" cy="357190"/>
            <a:chOff x="4000496" y="3429000"/>
            <a:chExt cx="357190" cy="357190"/>
          </a:xfrm>
        </p:grpSpPr>
        <p:sp>
          <p:nvSpPr>
            <p:cNvPr id="17" name="타원 16"/>
            <p:cNvSpPr/>
            <p:nvPr/>
          </p:nvSpPr>
          <p:spPr>
            <a:xfrm>
              <a:off x="4000496" y="3429000"/>
              <a:ext cx="357190" cy="3571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4071934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38"/>
          <p:cNvGrpSpPr/>
          <p:nvPr/>
        </p:nvGrpSpPr>
        <p:grpSpPr>
          <a:xfrm>
            <a:off x="1622543" y="4247420"/>
            <a:ext cx="357191" cy="357190"/>
            <a:chOff x="6143636" y="3429000"/>
            <a:chExt cx="357190" cy="357190"/>
          </a:xfrm>
        </p:grpSpPr>
        <p:sp>
          <p:nvSpPr>
            <p:cNvPr id="20" name="타원 19"/>
            <p:cNvSpPr/>
            <p:nvPr/>
          </p:nvSpPr>
          <p:spPr>
            <a:xfrm>
              <a:off x="6143636" y="3429000"/>
              <a:ext cx="357190" cy="3571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6215074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00999" y="3524490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2013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1632" y="4223136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2014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1632" y="4955358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2015</a:t>
            </a:r>
            <a:endParaRPr lang="ko-KR" altLang="en-US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1632" y="5648989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2017</a:t>
            </a:r>
            <a:endParaRPr lang="ko-KR" altLang="en-US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614903" y="5648989"/>
            <a:ext cx="357191" cy="3571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1686341" y="5720426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843808" y="519958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고위험도</a:t>
            </a:r>
            <a:r>
              <a:rPr lang="ko-KR" altLang="en-US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(3,4</a:t>
            </a:r>
            <a:r>
              <a:rPr lang="ko-KR" altLang="en-US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등급</a:t>
            </a:r>
            <a:r>
              <a:rPr lang="en-US" altLang="ko-KR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품목 대상</a:t>
            </a:r>
            <a:endParaRPr lang="ko-KR" altLang="en-US" sz="24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1560" y="1124744"/>
            <a:ext cx="766111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rPr>
              <a:t>시판 후 안전성 정보의 허가 반영</a:t>
            </a:r>
            <a:endParaRPr lang="en-US" altLang="ko-KR" sz="3200" b="1" dirty="0" smtClean="0">
              <a:solidFill>
                <a:schemeClr val="tx2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400" b="1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이상사례 및 안전성 정보를 수집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분석하여</a:t>
            </a:r>
            <a:endParaRPr lang="en-US" altLang="ko-KR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허가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사용방법</a:t>
            </a:r>
            <a:r>
              <a:rPr lang="en-US" altLang="ko-KR" sz="2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사용 시 주의사항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에 반영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3808" y="37890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고위험도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(3,4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등급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+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다소비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품목 대상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208912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2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0625" y="908720"/>
            <a:ext cx="8496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전자민원창구 의료기기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  <a:latin typeface="+mn-ea"/>
              </a:rPr>
              <a:t>(http://emed.mfds.go.kr)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보고마당 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재평가보고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 공고</a:t>
            </a: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8" name="Picture 2" descr="D:\바탕 화면\홈페이지\홈페이지 공고화면(이메드).jpg"/>
          <p:cNvPicPr>
            <a:picLocks noChangeArrowheads="1"/>
          </p:cNvPicPr>
          <p:nvPr/>
        </p:nvPicPr>
        <p:blipFill>
          <a:blip r:embed="rId2" cstate="print"/>
          <a:srcRect b="23626"/>
          <a:stretch>
            <a:fillRect/>
          </a:stretch>
        </p:blipFill>
        <p:spPr bwMode="auto">
          <a:xfrm>
            <a:off x="295937" y="1918263"/>
            <a:ext cx="8368721" cy="4348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97032" y="4799684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클릭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522917" y="5473077"/>
            <a:ext cx="2335621" cy="32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solidFill>
                  <a:schemeClr val="tx1"/>
                </a:solidFill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</a:rPr>
              <a:t>년도 의료기기 재평가 대상 품목 및 운영 계획 공고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66485" y="5522701"/>
            <a:ext cx="584790" cy="22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2016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08744" y="5427007"/>
            <a:ext cx="2381694" cy="4359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1787622">
            <a:off x="5348178" y="5054869"/>
            <a:ext cx="265815" cy="435935"/>
          </a:xfrm>
          <a:prstGeom prst="downArrow">
            <a:avLst>
              <a:gd name="adj1" fmla="val 33057"/>
              <a:gd name="adj2" fmla="val 68819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56119" y="5501436"/>
            <a:ext cx="499730" cy="29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100" dirty="0" smtClean="0">
                <a:solidFill>
                  <a:prstClr val="black"/>
                </a:solidFill>
              </a:rPr>
              <a:t>2015-***</a:t>
            </a:r>
            <a:endParaRPr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517759" y="5448275"/>
            <a:ext cx="531627" cy="36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2015-06-19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095461" y="5462452"/>
            <a:ext cx="1166037" cy="36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2016-06-20~2016-08-19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0625" y="1325323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재평가신청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52237"/>
          <a:stretch>
            <a:fillRect/>
          </a:stretch>
        </p:blipFill>
        <p:spPr bwMode="auto">
          <a:xfrm>
            <a:off x="553558" y="2155582"/>
            <a:ext cx="8279817" cy="27644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7644839" y="4558541"/>
            <a:ext cx="988830" cy="2870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 rot="11258634">
            <a:off x="7981732" y="5011530"/>
            <a:ext cx="265815" cy="435935"/>
          </a:xfrm>
          <a:prstGeom prst="downArrow">
            <a:avLst>
              <a:gd name="adj1" fmla="val 33057"/>
              <a:gd name="adj2" fmla="val 6881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655442" y="5507940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클릭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640717" y="3821255"/>
            <a:ext cx="988830" cy="2870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재평가신청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신청서 작성</a:t>
            </a: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28" y="1301484"/>
            <a:ext cx="7072363" cy="491269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0625" y="889556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재평가신청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첨부파일 추가 및 삭제</a:t>
            </a:r>
            <a:endParaRPr lang="en-US" altLang="ko-K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379" y="5478821"/>
            <a:ext cx="783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신청 완료 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신청서 하단의            버튼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2800" b="1" dirty="0" smtClean="0">
                <a:solidFill>
                  <a:schemeClr val="accent1"/>
                </a:solidFill>
                <a:latin typeface="+mn-ea"/>
              </a:rPr>
              <a:t>클릭 </a:t>
            </a:r>
            <a:endParaRPr lang="ko-KR" altLang="en-US" sz="28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76" y="1737424"/>
            <a:ext cx="7881000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969" y="5567218"/>
            <a:ext cx="1376257" cy="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6921810" y="4199868"/>
            <a:ext cx="1254642" cy="40403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900988" y="516181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7030A0"/>
                </a:solidFill>
              </a:rPr>
              <a:t>(</a:t>
            </a:r>
            <a:r>
              <a:rPr lang="ko-KR" altLang="en-US" b="1" dirty="0" smtClean="0">
                <a:solidFill>
                  <a:srgbClr val="7030A0"/>
                </a:solidFill>
              </a:rPr>
              <a:t>해당 無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04874" y="1924050"/>
            <a:ext cx="2352675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16200000">
            <a:off x="7333497" y="4594113"/>
            <a:ext cx="457753" cy="5515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0625" y="836712"/>
            <a:ext cx="84968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 신청 확인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  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보고마당 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재평가보고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재평가보고 목록</a:t>
            </a: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b="24086"/>
          <a:stretch>
            <a:fillRect/>
          </a:stretch>
        </p:blipFill>
        <p:spPr bwMode="auto">
          <a:xfrm>
            <a:off x="425959" y="1920685"/>
            <a:ext cx="8285615" cy="440187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2392327" y="4366175"/>
            <a:ext cx="6220047" cy="6060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>
            <a:stCxn id="23" idx="0"/>
            <a:endCxn id="20" idx="2"/>
          </p:cNvCxnSpPr>
          <p:nvPr/>
        </p:nvCxnSpPr>
        <p:spPr>
          <a:xfrm rot="16200000" flipV="1">
            <a:off x="5298947" y="4723749"/>
            <a:ext cx="421094" cy="8967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434855" y="4419335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201600***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38399" y="5028933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201600***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452570" y="5702350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201600***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27760" y="4709964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31302" y="5340827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24216" y="6024877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320898" y="5333737"/>
            <a:ext cx="645048" cy="24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년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313810" y="4699328"/>
            <a:ext cx="645048" cy="24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년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12776" y="4695782"/>
            <a:ext cx="818709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2016-07.01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38619" y="5968145"/>
            <a:ext cx="627325" cy="29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년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678327" y="4674518"/>
            <a:ext cx="765544" cy="2870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937583" y="5316015"/>
            <a:ext cx="818709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2016-07.01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62392" y="5989411"/>
            <a:ext cx="818709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2016-07.01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19700" y="5382691"/>
            <a:ext cx="1476375" cy="666749"/>
          </a:xfrm>
          <a:prstGeom prst="rect">
            <a:avLst/>
          </a:prstGeom>
          <a:solidFill>
            <a:srgbClr val="FFFF00"/>
          </a:solidFill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“</a:t>
            </a:r>
            <a:r>
              <a:rPr lang="ko-KR" altLang="en-US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신청</a:t>
            </a:r>
            <a:r>
              <a:rPr lang="en-US" altLang="ko-KR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80914" y="4014440"/>
            <a:ext cx="1017227" cy="2206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00625" y="1270070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제외신청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t="52039"/>
          <a:stretch>
            <a:fillRect/>
          </a:stretch>
        </p:blipFill>
        <p:spPr bwMode="auto">
          <a:xfrm>
            <a:off x="167462" y="2025098"/>
            <a:ext cx="8748205" cy="30459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9" name="직사각형 18"/>
          <p:cNvSpPr/>
          <p:nvPr/>
        </p:nvSpPr>
        <p:spPr>
          <a:xfrm>
            <a:off x="5132204" y="4663523"/>
            <a:ext cx="1073885" cy="3094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아래쪽 화살표 19"/>
          <p:cNvSpPr/>
          <p:nvPr/>
        </p:nvSpPr>
        <p:spPr>
          <a:xfrm rot="10194536">
            <a:off x="5762820" y="5019050"/>
            <a:ext cx="265815" cy="435935"/>
          </a:xfrm>
          <a:prstGeom prst="downArrow">
            <a:avLst>
              <a:gd name="adj1" fmla="val 33057"/>
              <a:gd name="adj2" fmla="val 68819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641874" y="5435932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클릭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접힌 도형 14"/>
          <p:cNvSpPr/>
          <p:nvPr/>
        </p:nvSpPr>
        <p:spPr>
          <a:xfrm>
            <a:off x="6517761" y="1956392"/>
            <a:ext cx="2466755" cy="304091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507131" y="1992385"/>
            <a:ext cx="273256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제외사유항목</a:t>
            </a:r>
            <a:endParaRPr lang="en-US" altLang="ko-KR" sz="2800" b="1" dirty="0" smtClean="0"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재심사진행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수출용의료기기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품목취하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품목취소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2" name="그룹 15"/>
          <p:cNvGrpSpPr/>
          <p:nvPr/>
        </p:nvGrpSpPr>
        <p:grpSpPr>
          <a:xfrm>
            <a:off x="102639" y="1276889"/>
            <a:ext cx="6357983" cy="4857783"/>
            <a:chOff x="102639" y="1276889"/>
            <a:chExt cx="6357983" cy="485778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639" y="1276889"/>
              <a:ext cx="6357983" cy="485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직사각형 13"/>
            <p:cNvSpPr/>
            <p:nvPr/>
          </p:nvSpPr>
          <p:spPr>
            <a:xfrm>
              <a:off x="1594883" y="2721935"/>
              <a:ext cx="616689" cy="116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grpSp>
        <p:nvGrpSpPr>
          <p:cNvPr id="6" name="그룹 10"/>
          <p:cNvGrpSpPr/>
          <p:nvPr/>
        </p:nvGrpSpPr>
        <p:grpSpPr>
          <a:xfrm>
            <a:off x="872508" y="1477582"/>
            <a:ext cx="7215239" cy="4572032"/>
            <a:chOff x="755576" y="1196752"/>
            <a:chExt cx="4119561" cy="255827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196752"/>
              <a:ext cx="4119561" cy="1247775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4318505" y="2044477"/>
              <a:ext cx="428048" cy="190572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4305804" y="1806498"/>
              <a:ext cx="485775" cy="277812"/>
              <a:chOff x="824" y="1306"/>
              <a:chExt cx="396" cy="216"/>
            </a:xfrm>
          </p:grpSpPr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896" y="1306"/>
                <a:ext cx="324" cy="216"/>
              </a:xfrm>
              <a:prstGeom prst="irregularSeal1">
                <a:avLst/>
              </a:prstGeom>
              <a:solidFill>
                <a:schemeClr val="bg1"/>
              </a:solidFill>
              <a:ln w="6350">
                <a:solidFill>
                  <a:srgbClr val="26262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978" y="1380"/>
                <a:ext cx="157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900" spc="-50" dirty="0">
                    <a:latin typeface="Arial" pitchFamily="34" charset="0"/>
                    <a:ea typeface="휴먼옛체" pitchFamily="18" charset="-127"/>
                  </a:rPr>
                  <a:t>Click</a:t>
                </a:r>
              </a:p>
            </p:txBody>
          </p:sp>
          <p:pic>
            <p:nvPicPr>
              <p:cNvPr id="14" name="Picture 20" descr="mous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092528">
                <a:off x="824" y="1306"/>
                <a:ext cx="1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4" descr="D:\=== 작업중 ===\2012_매뉴얼\의료기기_고도화\20121112_재평가\재평가 캡춰\REEVALT2\화면 캡쳐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2052" y="2661112"/>
              <a:ext cx="1829594" cy="1093918"/>
            </a:xfrm>
            <a:prstGeom prst="rect">
              <a:avLst/>
            </a:prstGeom>
            <a:noFill/>
          </p:spPr>
        </p:pic>
        <p:cxnSp>
          <p:nvCxnSpPr>
            <p:cNvPr id="11" name="AutoShape 11"/>
            <p:cNvCxnSpPr>
              <a:cxnSpLocks noChangeShapeType="1"/>
              <a:stCxn id="8" idx="2"/>
              <a:endCxn id="10" idx="0"/>
            </p:cNvCxnSpPr>
            <p:nvPr/>
          </p:nvCxnSpPr>
          <p:spPr bwMode="auto">
            <a:xfrm rot="5400000">
              <a:off x="4026658" y="2155240"/>
              <a:ext cx="426063" cy="585680"/>
            </a:xfrm>
            <a:prstGeom prst="bentConnector3">
              <a:avLst>
                <a:gd name="adj1" fmla="val 6788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698477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재평가 신청 방법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매뉴얼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55" y="994733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9119" y="1690976"/>
            <a:ext cx="837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재평가 대상 품목은 어떤 기준으로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0" algn="just"/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선정되었나요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" y="3717032"/>
            <a:ext cx="874846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‘15~’17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년도 재평가는 </a:t>
            </a:r>
            <a:r>
              <a:rPr lang="en-US" altLang="ko-KR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8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∙4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등급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맑은 고딕"/>
                <a:ea typeface="맑은 고딕"/>
              </a:rPr>
              <a:t>고위험도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2800" b="1" dirty="0" smtClean="0">
                <a:latin typeface="맑은 고딕"/>
                <a:ea typeface="맑은 고딕"/>
              </a:rPr>
              <a:t>의료기기 제품 중</a:t>
            </a:r>
            <a:r>
              <a:rPr lang="en-US" altLang="ko-KR" sz="2800" b="1" dirty="0" smtClean="0">
                <a:latin typeface="맑은 고딕"/>
                <a:ea typeface="맑은 고딕"/>
              </a:rPr>
              <a:t>, ‘13~’14</a:t>
            </a:r>
            <a:r>
              <a:rPr lang="ko-KR" altLang="en-US" sz="2800" b="1" dirty="0" smtClean="0">
                <a:latin typeface="맑은 고딕"/>
                <a:ea typeface="맑은 고딕"/>
              </a:rPr>
              <a:t>년도 재평가 대상 품목을 제외한 </a:t>
            </a:r>
            <a:r>
              <a:rPr lang="en-US" altLang="ko-KR" sz="2800" b="1" dirty="0" smtClean="0">
                <a:latin typeface="맑은 고딕"/>
                <a:ea typeface="맑은 고딕"/>
              </a:rPr>
              <a:t>168</a:t>
            </a:r>
            <a:r>
              <a:rPr lang="ko-KR" altLang="en-US" sz="2800" b="1" dirty="0" smtClean="0">
                <a:latin typeface="맑은 고딕"/>
                <a:ea typeface="맑은 고딕"/>
              </a:rPr>
              <a:t>개 품목</a:t>
            </a:r>
            <a:r>
              <a:rPr lang="en-US" altLang="ko-KR" sz="2800" b="1" dirty="0" smtClean="0">
                <a:latin typeface="맑은 고딕"/>
                <a:ea typeface="맑은 고딕"/>
              </a:rPr>
              <a:t>, 1,507</a:t>
            </a:r>
            <a:r>
              <a:rPr lang="ko-KR" altLang="en-US" sz="2800" b="1" dirty="0" smtClean="0">
                <a:latin typeface="맑은 고딕"/>
                <a:ea typeface="맑은 고딕"/>
              </a:rPr>
              <a:t>개 제품을 대상으로 연간 약 </a:t>
            </a:r>
            <a:r>
              <a:rPr lang="en-US" altLang="ko-KR" sz="2800" b="1" dirty="0" smtClean="0">
                <a:latin typeface="맑은 고딕"/>
                <a:ea typeface="맑은 고딕"/>
              </a:rPr>
              <a:t>500</a:t>
            </a:r>
            <a:r>
              <a:rPr lang="ko-KR" altLang="en-US" sz="2800" b="1" dirty="0" smtClean="0">
                <a:latin typeface="맑은 고딕"/>
                <a:ea typeface="맑은 고딕"/>
              </a:rPr>
              <a:t>개의 제품이 선정 공고됩니다</a:t>
            </a:r>
            <a:r>
              <a:rPr lang="en-US" altLang="ko-KR" sz="2800" b="1" dirty="0" smtClean="0">
                <a:latin typeface="맑은 고딕"/>
                <a:ea typeface="맑은 고딕"/>
              </a:rPr>
              <a:t>.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9609" y="3612023"/>
            <a:ext cx="8420986" cy="248127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18976" y="3207986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재평가 관련 규정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56176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4358" y="1196752"/>
            <a:ext cx="8473753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dirty="0" err="1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의료기기법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제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9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조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재평가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제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1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항</a:t>
            </a:r>
            <a:endParaRPr lang="en-US" altLang="ko-KR" sz="2800" dirty="0" smtClean="0">
              <a:solidFill>
                <a:schemeClr val="accent2">
                  <a:lumMod val="75000"/>
                </a:schemeClr>
              </a:solidFill>
              <a:latin typeface="HY동녘B" pitchFamily="18" charset="-127"/>
              <a:ea typeface="HY수평선B" pitchFamily="18" charset="-127"/>
            </a:endParaRPr>
          </a:p>
          <a:p>
            <a:pPr algn="di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식품의약품안전처장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이하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식약처장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은 제조허가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인증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신고를 받은 의료기기 중 </a:t>
            </a:r>
            <a:r>
              <a:rPr lang="ko-KR" altLang="en-US" sz="2000" dirty="0" smtClean="0">
                <a:uFill>
                  <a:solidFill>
                    <a:srgbClr val="FF0000"/>
                  </a:solidFill>
                </a:uFill>
                <a:latin typeface="휴먼모음T" pitchFamily="18" charset="-127"/>
                <a:ea typeface="휴먼모음T" pitchFamily="18" charset="-127"/>
              </a:rPr>
              <a:t>안전성</a:t>
            </a:r>
            <a:r>
              <a:rPr lang="en-US" altLang="ko-KR" sz="2000" dirty="0" smtClean="0">
                <a:uFill>
                  <a:solidFill>
                    <a:srgbClr val="FF0000"/>
                  </a:solidFill>
                </a:u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dirty="0" smtClean="0">
                <a:uFill>
                  <a:solidFill>
                    <a:srgbClr val="FF0000"/>
                  </a:solidFill>
                </a:uFill>
                <a:latin typeface="휴먼모음T" pitchFamily="18" charset="-127"/>
                <a:ea typeface="휴먼모음T" pitchFamily="18" charset="-127"/>
              </a:rPr>
              <a:t>유효성에 대하여 재검토가 필요하다고 인정되는 의료기기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에 대하여 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재평가를 할 수 있고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재평가 결과에 따라 필요한 조치를 명할 수 있다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2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7621" y="5384165"/>
            <a:ext cx="821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 재평가에 관한 규정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800" dirty="0" err="1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식약처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고시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latin typeface="HY동녘B" pitchFamily="18" charset="-127"/>
              <a:ea typeface="HY수평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6988" y="3131383"/>
            <a:ext cx="85011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600" dirty="0" err="1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의료기기법</a:t>
            </a:r>
            <a:r>
              <a:rPr lang="ko-KR" altLang="en-US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시행규칙 제</a:t>
            </a:r>
            <a:r>
              <a:rPr lang="en-US" altLang="ko-KR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19</a:t>
            </a:r>
            <a:r>
              <a:rPr lang="ko-KR" altLang="en-US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조</a:t>
            </a:r>
            <a:r>
              <a:rPr lang="en-US" altLang="ko-KR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재평가의 방법 및 절차 등</a:t>
            </a:r>
            <a:r>
              <a:rPr lang="en-US" altLang="ko-KR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식약처장은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의료기기에 대한 재평가를 실시하고자 하는 때에는 의료기기위원회를 거쳐 재평가 대상품목을 결정한 후 다음 사항을 공고해야 한다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재평가 대상품목</a:t>
            </a:r>
            <a:r>
              <a:rPr lang="en-US" altLang="ko-KR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  2. </a:t>
            </a:r>
            <a:r>
              <a:rPr lang="ko-KR" altLang="en-US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재평가 신청기간  </a:t>
            </a:r>
            <a:r>
              <a:rPr lang="en-US" altLang="ko-KR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제출자료의 내용</a:t>
            </a:r>
            <a:endParaRPr lang="ko-KR" altLang="en-US" sz="2400" b="1" dirty="0">
              <a:solidFill>
                <a:srgbClr val="009999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158059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우리 업체는‘ 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년도에 이어‘ 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년도에도 재평가 대상으로 선정되었는데 중복선정 아닌가요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7604" y="3484549"/>
            <a:ext cx="8910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선정 기준은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‘업체’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아닌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‘의료기기 제품’</a:t>
            </a:r>
            <a:endParaRPr lang="en-US" altLang="ko-KR" sz="28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그러므로 해당 제품이 중복되지 않는다면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중복선정이라고 할 수 없으며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많은 제품을 보유한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업체일수록 제품이 연도별 재선정 될 가능성이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높습니다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28961" y="3323991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35696" y="2919954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1" name="직사각형 10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0031" y="1484784"/>
            <a:ext cx="8390441" cy="1145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재평가 대상 제품을 업체간 양도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양수한 경우</a:t>
            </a:r>
            <a:endParaRPr lang="en-US" altLang="ko-KR" sz="3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누가 재평가를 이행해야 하나요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3212976"/>
            <a:ext cx="879312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의료기기 품목에 대한 양도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양수가 이루어진 경우 양수자가 양도받은 품목에 대한 권리 및 의무를 함께 가지므로 재평가 역시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양수자가 이행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합니다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다만 양도자가 준비하던 제출자료 등은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양수자에게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인계하여 재평가가 원활히 진행될 수 있도록 협조하여 주시기 바랍니다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8045" y="3173545"/>
            <a:ext cx="8420986" cy="320778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7412" y="2769508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4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528" y="1556792"/>
            <a:ext cx="8360843" cy="1145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재평가 접수기간에 신청서만 제출하고 나머지 첨부자료는 이후에 제출해도 되나요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423" y="3705420"/>
            <a:ext cx="853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접수기간까지 신청서를 비롯한 완비된 구비서류를 모두 제출해야 접수된 것으로 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인정됩니다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하여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신청은 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의료기기전자민원창구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3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emed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접수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원칙으로 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9609" y="3395999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8976" y="2991962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5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536" y="1425433"/>
            <a:ext cx="836084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재평가 대상으로 공고되었으나 허가증 현행화를 통해 등급 하향 조정이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등급 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등급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된 것을 확인하였습니다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이 제품도 재평가를 진행 해야 하나요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9512" y="3539331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현행 재평가는 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3,4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 </a:t>
            </a:r>
            <a:r>
              <a:rPr lang="ko-KR" altLang="en-US" sz="2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고위험도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의료기기를 대상으로 하고 있어 </a:t>
            </a:r>
            <a:r>
              <a:rPr lang="ko-KR" altLang="en-US" sz="2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허가증 현행화를 통해</a:t>
            </a:r>
            <a:r>
              <a:rPr lang="en-US" altLang="ko-KR" sz="2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 algn="dist">
              <a:lnSpc>
                <a:spcPct val="120000"/>
              </a:lnSpc>
            </a:pPr>
            <a:r>
              <a:rPr lang="ko-KR" altLang="en-US" sz="2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등급 하향 조정된 제품은 재평가에서 제외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되며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 시 해당 내용을 기재한 자사공문을</a:t>
            </a:r>
            <a:endParaRPr lang="en-US" altLang="ko-KR" sz="2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 사이트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Emed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첨부하시기 바랍니다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9609" y="3573016"/>
            <a:ext cx="8420986" cy="273630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36335" y="3149206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1" name="오른쪽 화살표 10"/>
          <p:cNvSpPr/>
          <p:nvPr/>
        </p:nvSpPr>
        <p:spPr>
          <a:xfrm>
            <a:off x="4922208" y="2070680"/>
            <a:ext cx="205945" cy="32127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6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7544" y="1556792"/>
            <a:ext cx="8084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대상으로 공고된 제품이나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기간 중에 취하한 제품은 어떻게 처리해야 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190360" y="3805180"/>
            <a:ext cx="90010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신청 시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대상 제품의 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제외신청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클릭하고 나타나는 체크박스 중 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품목취하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체크한 후 제출하시면 재평가 처리가 완료됩니다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 algn="just">
              <a:lnSpc>
                <a:spcPct val="120000"/>
              </a:lnSpc>
            </a:pP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</a:rPr>
              <a:t>※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재평가 업무해설서 제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5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장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재평가 신청방법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매뉴얼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참고</a:t>
            </a:r>
            <a:endParaRPr lang="en-US" altLang="ko-KR" sz="30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0280" y="3689022"/>
            <a:ext cx="8562871" cy="262029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472" y="3284984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7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89751" y="1628800"/>
            <a:ext cx="8360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제출자료 중 외국의 자료를 제출하는 경우 전체 번역문을 첨부해야 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7504" y="3314494"/>
            <a:ext cx="8537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「의료기기 재평가에 관한 규정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식약처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고시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조」에 따라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외국의 자료는 원칙적으로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주요사항을 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발췌한 한글요약문 및 원문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첨부해야 하며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필요한 경우에 한하여 전체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번역문을 제출하게 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9609" y="3310984"/>
            <a:ext cx="8420986" cy="292632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38640" y="2924944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72017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8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87620" y="1692097"/>
            <a:ext cx="8360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/>
              <a:t>신청 후 자료수정은 가능한가요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3000150"/>
            <a:ext cx="8659501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30000"/>
              </a:lnSpc>
            </a:pP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전자민원창구에서 재평가 신청이 완료된 이후의 자료수정 기능은 현재 없으나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자료의 </a:t>
            </a:r>
            <a:endParaRPr lang="en-US" altLang="ko-KR" sz="2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30000"/>
              </a:lnSpc>
            </a:pP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최종 제출 전 </a:t>
            </a:r>
            <a:r>
              <a:rPr lang="ko-KR" altLang="en-US" sz="2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‘임시저장’ 기능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통해 재검토하는 도구로 활용 바랍니다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향후 시스템 개선을 통해 수정기능을 추가할 예정임을 알려드립니다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9609" y="2968941"/>
            <a:ext cx="8420986" cy="31084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38640" y="2564904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9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536" y="1631702"/>
            <a:ext cx="8360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/>
              <a:t>재평가 </a:t>
            </a:r>
            <a:r>
              <a:rPr lang="en-US" altLang="ko-KR" sz="3200" b="1" dirty="0" smtClean="0"/>
              <a:t>[</a:t>
            </a:r>
            <a:r>
              <a:rPr lang="ko-KR" altLang="en-US" sz="3200" b="1" dirty="0" smtClean="0"/>
              <a:t>신청</a:t>
            </a:r>
            <a:r>
              <a:rPr lang="en-US" altLang="ko-KR" sz="3200" b="1" dirty="0" smtClean="0"/>
              <a:t>]</a:t>
            </a:r>
            <a:r>
              <a:rPr lang="ko-KR" altLang="en-US" sz="3200" b="1" dirty="0" smtClean="0"/>
              <a:t>을 클릭하였는데 다음 단계로 진행되지 않습니다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3596144"/>
            <a:ext cx="8659501" cy="292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</a:pP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 오류 등의 문의는 전자민원창구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Emed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하단에 표시된 </a:t>
            </a:r>
            <a:r>
              <a:rPr lang="ko-KR" altLang="en-US" sz="29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정보화도움터</a:t>
            </a:r>
            <a:r>
              <a:rPr lang="ko-KR" altLang="en-US" sz="2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ko-KR" alt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도움을 받아 해결하시기 바랍니다</a:t>
            </a:r>
            <a:r>
              <a:rPr lang="en-US" altLang="ko-K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 algn="just">
              <a:lnSpc>
                <a:spcPct val="130000"/>
              </a:lnSpc>
            </a:pPr>
            <a:r>
              <a:rPr lang="en-US" altLang="ko-KR" sz="29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(※</a:t>
            </a:r>
            <a:r>
              <a:rPr lang="ko-KR" altLang="en-US" sz="2900" b="1" dirty="0" err="1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정보화도움터</a:t>
            </a:r>
            <a:r>
              <a:rPr lang="ko-KR" altLang="en-US" sz="29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9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: 043-234-3100)</a:t>
            </a:r>
          </a:p>
          <a:p>
            <a:pPr lvl="1" algn="just">
              <a:lnSpc>
                <a:spcPct val="130000"/>
              </a:lnSpc>
            </a:pPr>
            <a:endParaRPr lang="en-US" altLang="ko-KR" sz="2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9609" y="3427239"/>
            <a:ext cx="8420986" cy="290344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38640" y="3014659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10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536" y="1548416"/>
            <a:ext cx="8631701" cy="15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ko-KR" altLang="en-US" sz="2800" b="1" dirty="0" smtClean="0"/>
              <a:t>제조업체에서 관리하는 시정 및 예방조치</a:t>
            </a:r>
            <a:r>
              <a:rPr lang="en-US" altLang="ko-KR" sz="2800" b="1" dirty="0" smtClean="0"/>
              <a:t>(CAPA)</a:t>
            </a:r>
            <a:r>
              <a:rPr lang="ko-KR" altLang="en-US" sz="2800" b="1" dirty="0" smtClean="0"/>
              <a:t>자료의 경우 수입업체는 어떤 방식으로 재평가에 반영해</a:t>
            </a:r>
            <a:endParaRPr lang="en-US" altLang="ko-KR" sz="2800" b="1" dirty="0" smtClean="0"/>
          </a:p>
          <a:p>
            <a:pPr>
              <a:lnSpc>
                <a:spcPct val="120000"/>
              </a:lnSpc>
            </a:pPr>
            <a:r>
              <a:rPr lang="ko-KR" altLang="en-US" sz="2800" b="1" dirty="0" smtClean="0"/>
              <a:t>야 하나요</a:t>
            </a:r>
            <a:r>
              <a:rPr lang="en-US" altLang="ko-KR" sz="2800" b="1" dirty="0" smtClean="0"/>
              <a:t>?</a:t>
            </a:r>
            <a:endParaRPr lang="ko-KR" altLang="en-US" sz="2800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3781633"/>
            <a:ext cx="8659501" cy="273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</a:pPr>
            <a:r>
              <a:rPr lang="ko-KR" alt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제조원의 제품설명서</a:t>
            </a:r>
            <a:r>
              <a:rPr lang="en-US" altLang="ko-KR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(IFU) </a:t>
            </a:r>
            <a:r>
              <a:rPr lang="ko-KR" alt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개정사항 중 </a:t>
            </a:r>
            <a:r>
              <a:rPr lang="en-US" altLang="ko-KR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CAPA</a:t>
            </a:r>
            <a:r>
              <a:rPr lang="ko-KR" alt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에서 기인한 ‘사용시 주의사항’ 및 ‘사용방법’ 등이 올바로 허가증에 반영되어 있는지 등을 확인하여 </a:t>
            </a:r>
            <a:r>
              <a:rPr lang="ko-KR" altLang="en-US" sz="27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재평가 자료</a:t>
            </a:r>
            <a:r>
              <a:rPr lang="en-US" altLang="ko-KR" sz="27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7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안전성정보 양식Ⓒ</a:t>
            </a:r>
            <a:r>
              <a:rPr lang="en-US" altLang="ko-KR" sz="27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작성 제출하시면 됩니다</a:t>
            </a:r>
            <a:r>
              <a:rPr lang="en-US" altLang="ko-KR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 algn="just">
              <a:lnSpc>
                <a:spcPct val="130000"/>
              </a:lnSpc>
            </a:pPr>
            <a:endParaRPr lang="en-US" altLang="ko-KR" sz="2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9609" y="3769572"/>
            <a:ext cx="8420986" cy="242183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직사각형 9"/>
          <p:cNvSpPr/>
          <p:nvPr/>
        </p:nvSpPr>
        <p:spPr>
          <a:xfrm>
            <a:off x="338640" y="3356992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764704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11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528" y="1370151"/>
            <a:ext cx="882047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이상사례나 안전성 정보가 없는 경우 생산실적이나 수입실적등과 같은 근거자료를 제출해야 하나요</a:t>
            </a:r>
            <a:r>
              <a:rPr lang="en-US" altLang="ko-KR" sz="2400" b="1" dirty="0" smtClean="0"/>
              <a:t>?</a:t>
            </a:r>
            <a:endParaRPr lang="ko-KR" altLang="en-US" sz="2400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2908966"/>
            <a:ext cx="8659501" cy="3400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안전성 정보나 이상사례가 없을 경우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 수집기간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동안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 자료가 없음을 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자사 공문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기재한 후 전자민원창구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Emed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재평가 신청 시 첨부하시기 바라며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‧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수입실적은 첨부하지 않아도 됩니다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아울러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‘16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년도 재평가부터는 ’제출자료 없음‘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보고한 업체에 대하여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GMP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정기 현장점검 시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CAPA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 현황 및 재평가 해당 자료의 유무를 점검할 예정임을 알려드립니다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9609" y="2885896"/>
            <a:ext cx="8420986" cy="340744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38640" y="2473299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재평가 운영절차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56176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8" name="_x166651928" descr="EMB00000354be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950"/>
            <a:ext cx="9144000" cy="3971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재평가 업무해설서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8416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3528" y="118315"/>
            <a:ext cx="8064896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제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6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장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. FAQ(</a:t>
            </a:r>
            <a:r>
              <a:rPr lang="ko-KR" altLang="en-US" sz="3600" dirty="0" smtClean="0">
                <a:solidFill>
                  <a:srgbClr val="C00000"/>
                </a:solidFill>
                <a:latin typeface="HY견고딕" pitchFamily="18" charset="-127"/>
              </a:rPr>
              <a:t>자주 묻는 질문</a:t>
            </a:r>
            <a:r>
              <a:rPr lang="en-US" altLang="ko-KR" sz="3600" dirty="0" smtClean="0">
                <a:solidFill>
                  <a:srgbClr val="C00000"/>
                </a:solidFill>
                <a:latin typeface="HY견고딕" pitchFamily="18" charset="-127"/>
              </a:rPr>
              <a:t>)</a:t>
            </a:r>
            <a:endParaRPr lang="en-US" altLang="ko-KR" sz="3600" dirty="0" smtClean="0">
              <a:solidFill>
                <a:srgbClr val="002060"/>
              </a:solidFill>
              <a:latin typeface="HY견고딕" pitchFamily="18" charset="-127"/>
            </a:endParaRPr>
          </a:p>
          <a:p>
            <a:endParaRPr lang="ko-KR" altLang="en-US" sz="3000" dirty="0" smtClean="0">
              <a:solidFill>
                <a:srgbClr val="C00000"/>
              </a:solidFill>
              <a:latin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980728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 12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89751" y="1556792"/>
            <a:ext cx="8360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제출자료를 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없음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으로 자사공문을 통해 보고하는 모든 업체를 현장 점검하나요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423" y="3633412"/>
            <a:ext cx="853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제출자료를 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없음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＇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으로 보고한 업체 중 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GMP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정기 현장점검이 예정되어있는 업체가 대상이며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CAPA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 현황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및 재평가 해당자료의 유무를 점검하게 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9609" y="3323991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48472" y="2919954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907704" y="2132856"/>
            <a:ext cx="6480720" cy="19205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en-US" altLang="ko-KR" sz="66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2016</a:t>
            </a:r>
            <a:r>
              <a:rPr lang="ko-KR" altLang="en-US" sz="66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년 </a:t>
            </a:r>
            <a:endParaRPr lang="en-US" altLang="ko-KR" sz="6600" dirty="0" smtClean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66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66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5279" y="2765386"/>
            <a:ext cx="764393" cy="1239678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72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3</a:t>
            </a:r>
            <a:endParaRPr lang="ko-KR" altLang="en-US" sz="72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 flipV="1">
            <a:off x="1093460" y="3972384"/>
            <a:ext cx="7150948" cy="15542"/>
          </a:xfrm>
          <a:prstGeom prst="line">
            <a:avLst/>
          </a:prstGeom>
          <a:ln>
            <a:solidFill>
              <a:srgbClr val="32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876877" y="6165304"/>
            <a:ext cx="2447651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en-US" altLang="ko-KR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2016</a:t>
            </a: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년</a:t>
            </a:r>
            <a:endParaRPr lang="en-US" altLang="ko-KR" sz="2400" dirty="0" smtClean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4420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3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2304" y="33052"/>
            <a:ext cx="83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Ⅰ. 2016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의료기기 재평가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39978" y="1929224"/>
            <a:ext cx="8070108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예시 기간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시판 후 정보 등 자료수집기간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‘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15.6.20~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’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16.6.19 (1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05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5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 신청 기간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itchFamily="34" charset="0"/>
              </a:rPr>
              <a:t> ‘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16.6.20~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itchFamily="34" charset="0"/>
              </a:rPr>
              <a:t>’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16.8.19 (2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개월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139" y="1177877"/>
            <a:ext cx="383040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공고일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(2015.06.19)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rot="16200000">
            <a:off x="-1167608" y="2925934"/>
            <a:ext cx="3418394" cy="150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59388" y="1464094"/>
            <a:ext cx="157313" cy="25762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67844" y="3976568"/>
            <a:ext cx="159488" cy="1616147"/>
          </a:xfrm>
          <a:prstGeom prst="rect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63145" y="3962304"/>
            <a:ext cx="357191" cy="357190"/>
          </a:xfrm>
          <a:prstGeom prst="ellipse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34581" y="4033742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37"/>
          <p:cNvGrpSpPr/>
          <p:nvPr/>
        </p:nvGrpSpPr>
        <p:grpSpPr>
          <a:xfrm>
            <a:off x="353718" y="1220409"/>
            <a:ext cx="357191" cy="357190"/>
            <a:chOff x="4000496" y="3429000"/>
            <a:chExt cx="357190" cy="357190"/>
          </a:xfrm>
        </p:grpSpPr>
        <p:sp>
          <p:nvSpPr>
            <p:cNvPr id="18" name="타원 17"/>
            <p:cNvSpPr/>
            <p:nvPr/>
          </p:nvSpPr>
          <p:spPr>
            <a:xfrm>
              <a:off x="4000496" y="3429000"/>
              <a:ext cx="357190" cy="3571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4071934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타원 19"/>
          <p:cNvSpPr/>
          <p:nvPr/>
        </p:nvSpPr>
        <p:spPr>
          <a:xfrm>
            <a:off x="375565" y="5303153"/>
            <a:ext cx="357191" cy="357190"/>
          </a:xfrm>
          <a:prstGeom prst="ellipse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447002" y="5374590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876877" y="6165304"/>
            <a:ext cx="2447651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en-US" altLang="ko-KR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2016</a:t>
            </a: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년</a:t>
            </a:r>
            <a:endParaRPr lang="en-US" altLang="ko-KR" sz="2400" dirty="0" smtClean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4420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3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2304" y="33052"/>
            <a:ext cx="83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Ⅰ. 2016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의료기기 재평가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12651" y="701051"/>
            <a:ext cx="8750597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대상 품목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제조∙수입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 품목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427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 제품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</a:t>
            </a:r>
            <a:r>
              <a:rPr lang="ko-KR" altLang="en-US" sz="26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고위험도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3·4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등급 의료기기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(‘13.12.31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 기준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altLang="ko-KR" sz="105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제출 자료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①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의료기기 재평가 신청서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2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Emed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신청 시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전자문서로 작성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②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대상 제품별 이상사례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이상사례 분석 보고서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③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대상 제품별 안전성 정보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ⓐ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~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ⓔ양식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+mn-ea"/>
                <a:cs typeface="Arial" panose="020B0604020202020204" pitchFamily="34" charset="0"/>
              </a:rPr>
              <a:t>* 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+mn-ea"/>
                <a:cs typeface="Arial" panose="020B0604020202020204" pitchFamily="34" charset="0"/>
              </a:rPr>
              <a:t>의료기기 재평가 업무해설서의 양식 및 작성방법에 따라 작성</a:t>
            </a:r>
            <a:endParaRPr lang="en-US" altLang="ko-KR" sz="2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58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동일제품군인 경우 공통으로 자료 작성 및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양식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&gt;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 제출</a:t>
            </a:r>
            <a:endParaRPr lang="en-US" altLang="ko-KR" sz="2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58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자료 수집기간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: ‘13.6.20~’16.6.19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재평가 신청 시작일 이전 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년간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anose="020B0604020202020204" pitchFamily="34" charset="0"/>
              </a:rPr>
              <a:t>)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0" name="그림 9" descr="1001.jpg"/>
          <p:cNvPicPr>
            <a:picLocks noChangeAspect="1"/>
          </p:cNvPicPr>
          <p:nvPr/>
        </p:nvPicPr>
        <p:blipFill>
          <a:blip r:embed="rId2" cstate="print"/>
          <a:srcRect l="8418" t="16400" r="8418" b="11151"/>
          <a:stretch>
            <a:fillRect/>
          </a:stretch>
        </p:blipFill>
        <p:spPr>
          <a:xfrm>
            <a:off x="2771800" y="114965"/>
            <a:ext cx="5472608" cy="674303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403648" y="1700808"/>
            <a:ext cx="1159292" cy="494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양식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763688" y="2599862"/>
            <a:ext cx="4752528" cy="1008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66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수시 재평가</a:t>
            </a:r>
            <a:endParaRPr lang="en-US" altLang="ko-KR" sz="66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5279" y="2440304"/>
            <a:ext cx="764393" cy="1239678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72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4</a:t>
            </a:r>
            <a:endParaRPr lang="ko-KR" altLang="en-US" sz="72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093460" y="3662844"/>
            <a:ext cx="6934924" cy="17138"/>
          </a:xfrm>
          <a:prstGeom prst="line">
            <a:avLst/>
          </a:prstGeom>
          <a:ln>
            <a:solidFill>
              <a:srgbClr val="32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699792" y="3751990"/>
            <a:ext cx="5544616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en-US" altLang="ko-KR" sz="48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[</a:t>
            </a:r>
            <a:r>
              <a:rPr lang="ko-KR" altLang="en-US" sz="4800" dirty="0" err="1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실리콘겔인공유방</a:t>
            </a:r>
            <a:r>
              <a:rPr lang="en-US" altLang="ko-KR" sz="48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]</a:t>
            </a:r>
            <a:endParaRPr lang="en-US" altLang="ko-KR" sz="48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600" dirty="0" smtClean="0">
                <a:solidFill>
                  <a:srgbClr val="3292A8"/>
                </a:solidFill>
                <a:latin typeface="HY견고딕" pitchFamily="18" charset="-127"/>
              </a:rPr>
              <a:t>1. </a:t>
            </a:r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개요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271792" y="6433268"/>
            <a:ext cx="1872208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수시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0424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4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399365" y="1225485"/>
            <a:ext cx="1146631" cy="54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47186" y="1256850"/>
            <a:ext cx="139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목적</a:t>
            </a:r>
            <a:endParaRPr lang="ko-KR" altLang="en-US" sz="3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95736" y="1048725"/>
            <a:ext cx="634424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추적관리대상 의료기기 부작용 보고 </a:t>
            </a:r>
            <a:r>
              <a:rPr lang="ko-KR" altLang="en-US" sz="27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다빈도 품목 </a:t>
            </a:r>
            <a:r>
              <a:rPr lang="en-US" altLang="ko-KR" sz="27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‘</a:t>
            </a:r>
            <a:r>
              <a:rPr lang="ko-KR" altLang="en-US" sz="27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실리콘겔인공유방</a:t>
            </a:r>
            <a:r>
              <a:rPr lang="en-US" altLang="ko-KR" sz="27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’</a:t>
            </a:r>
            <a:r>
              <a:rPr lang="ko-KR" altLang="en-US" sz="27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에 대한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안전성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/>
                <a:ea typeface="맑은 고딕"/>
                <a:cs typeface="Arial" panose="020B0604020202020204" pitchFamily="34" charset="0"/>
              </a:rPr>
              <a:t>∙유효성을 재검토하기 위함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맑은 고딕"/>
              <a:ea typeface="맑은 고딕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 rot="5400000">
            <a:off x="-517905" y="3819820"/>
            <a:ext cx="5230093" cy="1416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184112" y="3384228"/>
            <a:ext cx="1672964" cy="215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7132" y="3436054"/>
            <a:ext cx="251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추진배경</a:t>
            </a:r>
            <a:endParaRPr lang="ko-KR" altLang="en-US" sz="3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88586" y="3398927"/>
            <a:ext cx="6653756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연간 부작용 보고 분석 결과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3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‘</a:t>
            </a:r>
            <a:r>
              <a:rPr lang="ko-KR" altLang="en-US" sz="28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실리콘겔인공유방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’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이 높은 보고비율을 차지하고 연도별 보고 건수도 꾸준히 증가하고 있어 해당 품목의 안전성 및 유효성에 대한 검토 필요성 대두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600" dirty="0" smtClean="0">
                <a:solidFill>
                  <a:srgbClr val="3292A8"/>
                </a:solidFill>
                <a:latin typeface="HY견고딕" pitchFamily="18" charset="-127"/>
              </a:rPr>
              <a:t>2. </a:t>
            </a:r>
            <a:r>
              <a:rPr lang="ko-KR" altLang="en-US" sz="3600" dirty="0" err="1" smtClean="0">
                <a:solidFill>
                  <a:srgbClr val="3292A8"/>
                </a:solidFill>
                <a:latin typeface="HY견고딕" pitchFamily="18" charset="-127"/>
              </a:rPr>
              <a:t>실리콘겔인공유방</a:t>
            </a:r>
            <a:endParaRPr lang="ko-KR" altLang="en-US" sz="3600" dirty="0" smtClean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271792" y="6433268"/>
            <a:ext cx="1872208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수시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0424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4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 rot="5400000">
            <a:off x="-642418" y="3819820"/>
            <a:ext cx="5230093" cy="1416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689065" y="1225485"/>
            <a:ext cx="1146631" cy="54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-36512" y="125685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인공유방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(Breast </a:t>
            </a:r>
            <a:r>
              <a:rPr lang="en-US" altLang="ko-KR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Prothesis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23728" y="1196752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① 미용의 목적으로 유방을 확대하려는 목적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② </a:t>
            </a:r>
            <a:r>
              <a:rPr lang="ko-KR" altLang="en-US" sz="2000" b="1" dirty="0" smtClean="0"/>
              <a:t>선천적 기형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유방암 수술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불의의 사고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등으로 인해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손실된 유방 재건의 목적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유방재건술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으로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사용하기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위해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여성의 가슴 형태를 가진 실리콘 재질의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주머니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(</a:t>
            </a:r>
            <a:r>
              <a:rPr lang="ko-KR" altLang="en-US" sz="2000" b="1" dirty="0" smtClean="0"/>
              <a:t>외피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내에 </a:t>
            </a:r>
            <a:r>
              <a:rPr lang="ko-KR" altLang="en-US" sz="2000" b="1" dirty="0" err="1" smtClean="0"/>
              <a:t>실리콘겔</a:t>
            </a:r>
            <a:r>
              <a:rPr lang="ko-KR" altLang="en-US" sz="2000" b="1" dirty="0" smtClean="0"/>
              <a:t> 또는 생리식염수가 채워져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있는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제품을 말합니다</a:t>
            </a:r>
            <a:r>
              <a:rPr lang="en-US" altLang="ko-KR" sz="2000" b="1" dirty="0" smtClean="0"/>
              <a:t>. </a:t>
            </a:r>
            <a:endParaRPr lang="ko-KR" altLang="en-US" sz="2000" b="1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01" name="_x137409408" descr="EMB0000143805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3888432" cy="260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600" dirty="0" smtClean="0">
                <a:solidFill>
                  <a:srgbClr val="3292A8"/>
                </a:solidFill>
                <a:latin typeface="HY견고딕" pitchFamily="18" charset="-127"/>
              </a:rPr>
              <a:t>2. </a:t>
            </a:r>
            <a:r>
              <a:rPr lang="ko-KR" altLang="en-US" sz="3600" dirty="0" err="1" smtClean="0">
                <a:solidFill>
                  <a:srgbClr val="3292A8"/>
                </a:solidFill>
                <a:latin typeface="HY견고딕" pitchFamily="18" charset="-127"/>
              </a:rPr>
              <a:t>실리콘겔인공유방</a:t>
            </a:r>
            <a:endParaRPr lang="ko-KR" altLang="en-US" sz="3600" dirty="0" smtClean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67545" y="1319280"/>
          <a:ext cx="8064895" cy="2239518"/>
        </p:xfrm>
        <a:graphic>
          <a:graphicData uri="http://schemas.openxmlformats.org/drawingml/2006/table">
            <a:tbl>
              <a:tblPr/>
              <a:tblGrid>
                <a:gridCol w="2721962"/>
                <a:gridCol w="1171877"/>
                <a:gridCol w="1042764"/>
                <a:gridCol w="1042764"/>
                <a:gridCol w="1042764"/>
                <a:gridCol w="1042764"/>
              </a:tblGrid>
              <a:tr h="35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‘12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‘13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‘14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‘15.9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  <a:tr h="35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전체 의료기기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14,698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2,397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4,130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4,556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3,615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추적관리대상 의료기기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3,956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845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1,243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1,037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831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35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실리콘겔인공유방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3,718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824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1,179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966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749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비율</a:t>
                      </a:r>
                      <a:r>
                        <a:rPr lang="en-US" altLang="ko-KR" sz="1300" b="1">
                          <a:solidFill>
                            <a:srgbClr val="000000"/>
                          </a:solidFill>
                          <a:latin typeface="굴림체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(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실리콘겔인공유방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/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체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굴림체"/>
                        </a:rPr>
                        <a:t>추적관리대상 의료기기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93.9%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97.5%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94.9%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93.1%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90.1%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251520" y="908720"/>
            <a:ext cx="889248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○ </a:t>
            </a:r>
            <a:r>
              <a:rPr kumimoji="1" lang="ko-KR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추적관리대상 의료기기 중</a:t>
            </a:r>
            <a:r>
              <a:rPr kumimoji="1" lang="ko-KR" altLang="ko-KR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sz="1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실리콘겔인공유방</a:t>
            </a:r>
            <a:r>
              <a:rPr kumimoji="1" lang="ko-KR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부작용 보고 비율</a:t>
            </a:r>
            <a:r>
              <a:rPr kumimoji="1" lang="en-US" altLang="ko-KR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(‘12~’15)</a:t>
            </a:r>
            <a:endParaRPr kumimoji="1" lang="en-US" altLang="ko-K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2" y="4149078"/>
          <a:ext cx="8136906" cy="2304258"/>
        </p:xfrm>
        <a:graphic>
          <a:graphicData uri="http://schemas.openxmlformats.org/drawingml/2006/table">
            <a:tbl>
              <a:tblPr/>
              <a:tblGrid>
                <a:gridCol w="1860085"/>
                <a:gridCol w="1951485"/>
                <a:gridCol w="1081334"/>
                <a:gridCol w="1081334"/>
                <a:gridCol w="1081334"/>
                <a:gridCol w="1081334"/>
              </a:tblGrid>
              <a:tr h="38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굴림체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합계</a:t>
                      </a:r>
                      <a:r>
                        <a:rPr lang="en-US" altLang="ko-KR" sz="1300" b="1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비율</a:t>
                      </a:r>
                      <a:r>
                        <a:rPr lang="en-US" altLang="ko-KR" sz="1300" b="1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‘12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‘13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‘14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‘15.9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3,718(100%)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824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1,179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966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749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파 열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2,467(66.3%)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633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777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596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461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구형구축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800(21.5%)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154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170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259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217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모양변형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199(5.4%)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10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177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11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굴림체"/>
                        </a:rPr>
                        <a:t>기 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252(6.8%)</a:t>
                      </a:r>
                      <a:endParaRPr lang="en-US" sz="1300" b="1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27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55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100</a:t>
                      </a:r>
                      <a:endParaRPr lang="en-US" sz="130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70</a:t>
                      </a:r>
                      <a:endParaRPr lang="en-US" sz="1300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3723129"/>
            <a:ext cx="889248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700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○ </a:t>
            </a:r>
            <a:r>
              <a:rPr kumimoji="1" lang="ko-KR" altLang="en-US" sz="1700" b="1" dirty="0" err="1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실리콘겔인공유방</a:t>
            </a:r>
            <a:r>
              <a:rPr kumimoji="1" lang="ko-KR" altLang="en-US" sz="1700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 부작용 보고 현황</a:t>
            </a:r>
            <a:r>
              <a:rPr kumimoji="1" lang="en-US" altLang="ko-KR" sz="1700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(‘12~’15)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524328" y="6453336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단위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: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건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600" dirty="0" smtClean="0">
                <a:solidFill>
                  <a:srgbClr val="3292A8"/>
                </a:solidFill>
                <a:latin typeface="HY견고딕" pitchFamily="18" charset="-127"/>
              </a:rPr>
              <a:t>2. </a:t>
            </a:r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공고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1124" y="1768965"/>
            <a:ext cx="8070108" cy="285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예시 기간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시판 후 정보 등 자료수집기간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‘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15.10.8~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’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16.2.7 (4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개월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05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 신청 기간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itchFamily="34" charset="0"/>
              </a:rPr>
              <a:t> ‘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16.2.8~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itchFamily="34" charset="0"/>
              </a:rPr>
              <a:t>’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16.3.7 (1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개월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161" y="1102461"/>
            <a:ext cx="383040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공고일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(2015.10.7)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-1972445" y="3721345"/>
            <a:ext cx="5024112" cy="165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9388" y="1464094"/>
            <a:ext cx="157313" cy="25762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54153" y="3394697"/>
            <a:ext cx="168016" cy="1177300"/>
          </a:xfrm>
          <a:prstGeom prst="rect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63145" y="3340122"/>
            <a:ext cx="357191" cy="357190"/>
          </a:xfrm>
          <a:prstGeom prst="ellipse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34581" y="3411560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37"/>
          <p:cNvGrpSpPr/>
          <p:nvPr/>
        </p:nvGrpSpPr>
        <p:grpSpPr>
          <a:xfrm>
            <a:off x="363145" y="1220409"/>
            <a:ext cx="357191" cy="357190"/>
            <a:chOff x="4000496" y="3429000"/>
            <a:chExt cx="357190" cy="357190"/>
          </a:xfrm>
        </p:grpSpPr>
        <p:sp>
          <p:nvSpPr>
            <p:cNvPr id="14" name="타원 13"/>
            <p:cNvSpPr/>
            <p:nvPr/>
          </p:nvSpPr>
          <p:spPr>
            <a:xfrm>
              <a:off x="4000496" y="3429000"/>
              <a:ext cx="357190" cy="3571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4071934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타원 15"/>
          <p:cNvSpPr/>
          <p:nvPr/>
        </p:nvSpPr>
        <p:spPr>
          <a:xfrm>
            <a:off x="366138" y="4285037"/>
            <a:ext cx="357191" cy="357190"/>
          </a:xfrm>
          <a:prstGeom prst="ellipse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47002" y="4356474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37"/>
          <p:cNvGrpSpPr/>
          <p:nvPr/>
        </p:nvGrpSpPr>
        <p:grpSpPr>
          <a:xfrm>
            <a:off x="366287" y="6163202"/>
            <a:ext cx="357191" cy="357190"/>
            <a:chOff x="4000496" y="3429000"/>
            <a:chExt cx="357190" cy="357190"/>
          </a:xfrm>
        </p:grpSpPr>
        <p:sp>
          <p:nvSpPr>
            <p:cNvPr id="19" name="타원 18"/>
            <p:cNvSpPr/>
            <p:nvPr/>
          </p:nvSpPr>
          <p:spPr>
            <a:xfrm>
              <a:off x="4000496" y="3429000"/>
              <a:ext cx="357190" cy="3571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4081361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841551" y="4381758"/>
            <a:ext cx="80701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※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의료기기 </a:t>
            </a:r>
            <a:r>
              <a:rPr lang="ko-KR" altLang="en-US" sz="2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심사부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평가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※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시안 열람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(1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개월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),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의견수렴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(1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개월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)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및 최종결과 공고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※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수시 재평가 후속조치 실시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허가변경 등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271792" y="6433268"/>
            <a:ext cx="1872208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수시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80424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4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6512" y="2230413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cs typeface="Arial" panose="020B0604020202020204" pitchFamily="34" charset="0"/>
              </a:rPr>
              <a:t>②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이상사례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이상사례 분석 보고서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   의료기기 사용으로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인해 발생하거나 발생한 것으로 의심되는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모든 의도되지 아니한 결과 중 바람직하지 않은 결과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국내 사례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512" y="4221088"/>
            <a:ext cx="8899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/>
                <a:ea typeface="맑은 고딕"/>
                <a:cs typeface="Arial" panose="020B0604020202020204" pitchFamily="34" charset="0"/>
              </a:rPr>
              <a:t>③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안전성 정보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ⓐ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~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ⓔ 양식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품목 허가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인증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신고된 의료기기의 안전성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유효성과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관련된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새로운 자료나 정보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국내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/>
                <a:ea typeface="맑은 고딕"/>
                <a:cs typeface="Arial" panose="020B0604020202020204" pitchFamily="34" charset="0"/>
              </a:rPr>
              <a:t>∙외 사례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/>
                <a:ea typeface="맑은 고딕"/>
                <a:cs typeface="Arial" panose="020B0604020202020204" pitchFamily="34" charset="0"/>
              </a:rPr>
              <a:t>)</a:t>
            </a:r>
            <a:endParaRPr lang="ko-KR" altLang="en-US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512" y="1268760"/>
            <a:ext cx="8899451" cy="65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①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재평가 신청서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재평가 제출 자료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600" dirty="0" smtClean="0">
                <a:solidFill>
                  <a:srgbClr val="3292A8"/>
                </a:solidFill>
                <a:latin typeface="HY견고딕" pitchFamily="18" charset="-127"/>
              </a:rPr>
              <a:t>3. </a:t>
            </a:r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제출 자료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493247"/>
            <a:ext cx="8899451" cy="65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/>
                <a:ea typeface="맑은 고딕"/>
                <a:cs typeface="Arial" panose="020B0604020202020204" pitchFamily="34" charset="0"/>
              </a:rPr>
              <a:t>③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안전성 정보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ⓐ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~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ⓔ 양식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1053806"/>
            <a:ext cx="8899451" cy="65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①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재평가 신청서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8218" y="3949313"/>
            <a:ext cx="83182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제조원의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CAPA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검토위원회 개최 시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제품설명서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사용 시 주의사항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사용방법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에 반영하는 것으로 결정한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CAPA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자료에 한하여 요약자료 제출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</a:rPr>
              <a:t> *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아래 양식에 따라 </a:t>
            </a:r>
            <a:r>
              <a:rPr lang="ko-KR" altLang="en-US" sz="2000" b="1" dirty="0" err="1" smtClean="0">
                <a:solidFill>
                  <a:srgbClr val="002060"/>
                </a:solidFill>
              </a:rPr>
              <a:t>건별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작성 제출</a:t>
            </a:r>
            <a:endParaRPr lang="ko-KR" alt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326969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/>
                <a:ea typeface="맑은 고딕"/>
                <a:cs typeface="Arial" panose="020B0604020202020204" pitchFamily="34" charset="0"/>
              </a:rPr>
              <a:t>④ 제조원 시정 및 예방조치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/>
                <a:ea typeface="맑은 고딕"/>
                <a:cs typeface="Arial" panose="020B0604020202020204" pitchFamily="34" charset="0"/>
              </a:rPr>
              <a:t>(CAPA)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/>
                <a:ea typeface="맑은 고딕"/>
                <a:cs typeface="Arial" panose="020B0604020202020204" pitchFamily="34" charset="0"/>
              </a:rPr>
              <a:t> 요약자료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  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752656"/>
            <a:ext cx="9144000" cy="65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cs typeface="Arial" panose="020B0604020202020204" pitchFamily="34" charset="0"/>
              </a:rPr>
              <a:t>②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이상사례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이상사례 분석 보고서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   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71792" y="6433268"/>
            <a:ext cx="1872208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수시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80424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4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600" dirty="0" smtClean="0">
                <a:solidFill>
                  <a:srgbClr val="3292A8"/>
                </a:solidFill>
                <a:latin typeface="HY견고딕" pitchFamily="18" charset="-127"/>
              </a:rPr>
              <a:t>4. </a:t>
            </a:r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평가 방법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80529" y="1052736"/>
            <a:ext cx="87839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시판 후 안전성 정보를 수집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/>
                <a:ea typeface="맑은 고딕"/>
                <a:cs typeface="Arial" panose="020B0604020202020204" pitchFamily="34" charset="0"/>
              </a:rPr>
              <a:t>∙발굴하여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/>
                <a:ea typeface="맑은 고딕"/>
                <a:cs typeface="Arial" panose="020B0604020202020204" pitchFamily="34" charset="0"/>
              </a:rPr>
              <a:t>                                  허가반영 및 소비자전달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1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 </a:t>
            </a: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 marL="514350" indent="-514350" algn="dist">
              <a:lnSpc>
                <a:spcPct val="150000"/>
              </a:lnSpc>
            </a:pP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○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‘</a:t>
            </a:r>
            <a:r>
              <a:rPr lang="ko-KR" altLang="en-US" sz="26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실리콘겔인공유방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’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품목의 학술논문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,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임상자료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,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국내∙외</a:t>
            </a:r>
            <a:endParaRPr lang="en-US" altLang="ko-KR" sz="2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 marL="514350" indent="-514350" algn="dist">
              <a:lnSpc>
                <a:spcPct val="150000"/>
              </a:lnSpc>
            </a:pP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 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  정부기관 발표자료 등 안전성 정보 및 이상사례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제조원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CAPA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자료 포함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)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Arial" panose="020B0604020202020204" pitchFamily="34" charset="0"/>
              </a:rPr>
              <a:t>의 수집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∙분석자료를 대상 업체로부터</a:t>
            </a:r>
            <a:endParaRPr lang="en-US" altLang="ko-KR" sz="2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제출 받아</a:t>
            </a:r>
            <a:endParaRPr lang="en-US" altLang="ko-KR" sz="2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514350" indent="-514350" algn="dist">
              <a:lnSpc>
                <a:spcPct val="150000"/>
              </a:lnSpc>
            </a:pP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○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품목 허가증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사용 시 주의사항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’, ’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사용방법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 반영하여</a:t>
            </a:r>
            <a:endParaRPr lang="en-US" altLang="ko-KR" sz="2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dist">
              <a:lnSpc>
                <a:spcPct val="150000"/>
              </a:lnSpc>
            </a:pP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최종 소비자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사용자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에게 대상 품목의 안전성 정보 전달</a:t>
            </a:r>
            <a:endParaRPr lang="en-US" altLang="ko-KR" sz="2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71792" y="6433268"/>
            <a:ext cx="1872208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수시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804248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4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200" dirty="0" smtClean="0">
                <a:solidFill>
                  <a:srgbClr val="3292A8"/>
                </a:solidFill>
                <a:latin typeface="HY견고딕" pitchFamily="18" charset="-127"/>
              </a:rPr>
              <a:t>CAPA </a:t>
            </a:r>
            <a:r>
              <a:rPr lang="ko-KR" altLang="en-US" sz="3200" dirty="0" smtClean="0">
                <a:solidFill>
                  <a:srgbClr val="3292A8"/>
                </a:solidFill>
                <a:latin typeface="HY견고딕" pitchFamily="18" charset="-127"/>
              </a:rPr>
              <a:t>제출 양식</a:t>
            </a:r>
            <a:r>
              <a:rPr lang="en-US" altLang="ko-KR" sz="3200" dirty="0" smtClean="0">
                <a:solidFill>
                  <a:srgbClr val="3292A8"/>
                </a:solidFill>
                <a:latin typeface="HY견고딕" pitchFamily="18" charset="-127"/>
              </a:rPr>
              <a:t>(Ⅰ)</a:t>
            </a:r>
            <a:endParaRPr lang="ko-KR" altLang="en-US" sz="3200" dirty="0" smtClean="0">
              <a:solidFill>
                <a:srgbClr val="3292A8"/>
              </a:solidFill>
              <a:latin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74066" y="1338607"/>
          <a:ext cx="8427563" cy="2428071"/>
        </p:xfrm>
        <a:graphic>
          <a:graphicData uri="http://schemas.openxmlformats.org/drawingml/2006/table">
            <a:tbl>
              <a:tblPr/>
              <a:tblGrid>
                <a:gridCol w="1662402"/>
                <a:gridCol w="2868872"/>
                <a:gridCol w="1471907"/>
                <a:gridCol w="2424382"/>
              </a:tblGrid>
              <a:tr h="28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개시자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날짜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데이터 출처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□ 고객 불만사항 □ 직원 관찰사항 □ 서비스 요청서 □ 추세 분석 □ 내부 감사 조사결과 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□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경영진 검토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□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QA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체"/>
                          <a:ea typeface="굴림체"/>
                        </a:rPr>
                        <a:t>검사 □ 기타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문제에 대한 설명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요청된 조치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체"/>
                        </a:rPr>
                        <a:t>□ 시정조치 □ 예방조치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7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계획된 조치 내용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51520" y="783938"/>
            <a:ext cx="2141933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&lt;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  <a:ea typeface="굴림체"/>
              </a:rPr>
              <a:t>시정조치 보고서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&gt;</a:t>
            </a:r>
            <a:endParaRPr lang="ko-KR" altLang="en-US" b="1" dirty="0">
              <a:solidFill>
                <a:srgbClr val="000000"/>
              </a:solidFill>
              <a:latin typeface="굴림체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0382" y="3696822"/>
            <a:ext cx="2249334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&lt;CAPA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  <a:ea typeface="굴림체"/>
              </a:rPr>
              <a:t>검토 위원회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&gt;</a:t>
            </a:r>
            <a:endParaRPr lang="ko-KR" altLang="en-US" b="1" dirty="0">
              <a:solidFill>
                <a:srgbClr val="000000"/>
              </a:solidFill>
              <a:latin typeface="굴림체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99203" y="4217756"/>
          <a:ext cx="8402425" cy="2418713"/>
        </p:xfrm>
        <a:graphic>
          <a:graphicData uri="http://schemas.openxmlformats.org/drawingml/2006/table">
            <a:tbl>
              <a:tblPr/>
              <a:tblGrid>
                <a:gridCol w="1625790"/>
                <a:gridCol w="2891968"/>
                <a:gridCol w="1467516"/>
                <a:gridCol w="2417151"/>
              </a:tblGrid>
              <a:tr h="38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실행자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날짜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위임자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요청서 승인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굴림체"/>
                        </a:rPr>
                        <a:t>□ 예 □ 아니요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굴림체"/>
                        </a:rPr>
                        <a:t>선택한 경우“비고”란에 설명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보고 대상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굴림체"/>
                        </a:rPr>
                        <a:t>□ 예 □ 아니요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93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비고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sz="3200" dirty="0" smtClean="0">
                <a:solidFill>
                  <a:srgbClr val="3292A8"/>
                </a:solidFill>
                <a:latin typeface="HY견고딕" pitchFamily="18" charset="-127"/>
              </a:rPr>
              <a:t>CAPA </a:t>
            </a:r>
            <a:r>
              <a:rPr lang="ko-KR" altLang="en-US" sz="3200" dirty="0" smtClean="0">
                <a:solidFill>
                  <a:srgbClr val="3292A8"/>
                </a:solidFill>
                <a:latin typeface="HY견고딕" pitchFamily="18" charset="-127"/>
              </a:rPr>
              <a:t>제출 양식</a:t>
            </a:r>
            <a:r>
              <a:rPr lang="en-US" altLang="ko-KR" sz="3200" dirty="0" smtClean="0">
                <a:solidFill>
                  <a:srgbClr val="3292A8"/>
                </a:solidFill>
                <a:latin typeface="HY견고딕" pitchFamily="18" charset="-127"/>
              </a:rPr>
              <a:t>(Ⅱ)</a:t>
            </a:r>
            <a:endParaRPr lang="ko-KR" altLang="en-US" sz="3200" dirty="0" smtClean="0">
              <a:solidFill>
                <a:srgbClr val="3292A8"/>
              </a:solidFill>
              <a:latin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63951" y="1342172"/>
          <a:ext cx="8418136" cy="1163225"/>
        </p:xfrm>
        <a:graphic>
          <a:graphicData uri="http://schemas.openxmlformats.org/drawingml/2006/table">
            <a:tbl>
              <a:tblPr/>
              <a:tblGrid>
                <a:gridCol w="1628829"/>
                <a:gridCol w="6789307"/>
              </a:tblGrid>
              <a:tr h="3098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분석을 통해 확인된 근본원인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98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내용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65425" y="2575028"/>
            <a:ext cx="18983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&lt;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  <a:ea typeface="굴림체"/>
              </a:rPr>
              <a:t>영구적인 조치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&gt;</a:t>
            </a:r>
            <a:endParaRPr lang="ko-KR" altLang="en-US" b="1" dirty="0">
              <a:solidFill>
                <a:srgbClr val="000000"/>
              </a:solidFill>
              <a:latin typeface="굴림체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73378" y="3082563"/>
          <a:ext cx="8399282" cy="1150070"/>
        </p:xfrm>
        <a:graphic>
          <a:graphicData uri="http://schemas.openxmlformats.org/drawingml/2006/table">
            <a:tbl>
              <a:tblPr/>
              <a:tblGrid>
                <a:gridCol w="1625181"/>
                <a:gridCol w="6774101"/>
              </a:tblGrid>
              <a:tr h="575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시정조치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예방조치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268071" y="4394403"/>
            <a:ext cx="2600392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&lt;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  <a:ea typeface="굴림체"/>
              </a:rPr>
              <a:t>유효성 검증 및 확인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&gt;</a:t>
            </a:r>
            <a:endParaRPr lang="ko-KR" altLang="en-US" b="1" dirty="0">
              <a:solidFill>
                <a:srgbClr val="000000"/>
              </a:solidFill>
              <a:latin typeface="굴림체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63951" y="4864231"/>
          <a:ext cx="8474697" cy="1753383"/>
        </p:xfrm>
        <a:graphic>
          <a:graphicData uri="http://schemas.openxmlformats.org/drawingml/2006/table">
            <a:tbl>
              <a:tblPr/>
              <a:tblGrid>
                <a:gridCol w="1639774"/>
                <a:gridCol w="2725281"/>
                <a:gridCol w="1575920"/>
                <a:gridCol w="2533722"/>
              </a:tblGrid>
              <a:tr h="375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체"/>
                        </a:rPr>
                        <a:t>평가자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평가 종료일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효과성 여부 평가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체"/>
                        </a:rPr>
                        <a:t>□ 예 □ 아니오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체"/>
                        </a:rPr>
                        <a:t>선택한 경우“비고”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굴림체"/>
                        </a:rPr>
                        <a:t>란에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체"/>
                        </a:rPr>
                        <a:t> 설명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02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굴림체"/>
                        </a:rPr>
                        <a:t>비고</a:t>
                      </a: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41387" marR="41387" marT="11442" marB="11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18293" y="802791"/>
            <a:ext cx="1911101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&lt;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  <a:ea typeface="굴림체"/>
              </a:rPr>
              <a:t>근본원인 분석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  <a:ea typeface="굴림체"/>
              </a:rPr>
              <a:t>&gt;</a:t>
            </a:r>
            <a:endParaRPr lang="ko-KR" altLang="en-US" b="1" dirty="0">
              <a:solidFill>
                <a:srgbClr val="000000"/>
              </a:solidFill>
              <a:latin typeface="굴림체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299695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시정 및 예방조치 사례</a:t>
            </a:r>
            <a:endParaRPr lang="ko-KR" alt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38610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『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의료기기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GMP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시정 및 예방조치 항목 심사 지침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』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참고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"/>
          <p:cNvGrpSpPr/>
          <p:nvPr/>
        </p:nvGrpSpPr>
        <p:grpSpPr>
          <a:xfrm>
            <a:off x="683568" y="4444616"/>
            <a:ext cx="7632848" cy="1131850"/>
            <a:chOff x="-1158329" y="3629981"/>
            <a:chExt cx="6408712" cy="1131850"/>
          </a:xfrm>
        </p:grpSpPr>
        <p:sp>
          <p:nvSpPr>
            <p:cNvPr id="8" name="직사각형 7"/>
            <p:cNvSpPr/>
            <p:nvPr/>
          </p:nvSpPr>
          <p:spPr>
            <a:xfrm>
              <a:off x="-1158329" y="3838501"/>
              <a:ext cx="640871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r>
                <a:rPr lang="en-US" altLang="ko-KR" sz="6000" b="1" dirty="0">
                  <a:ln w="3175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THANK YOU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9729" y="3629981"/>
              <a:ext cx="4030343" cy="8402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>
                <a:lnSpc>
                  <a:spcPct val="90000"/>
                </a:lnSpc>
                <a:tabLst>
                  <a:tab pos="2247900" algn="l"/>
                </a:tabLst>
              </a:pPr>
              <a:endParaRPr lang="en-US" altLang="ko-KR" sz="5400" b="1" dirty="0">
                <a:ln w="3175">
                  <a:noFill/>
                  <a:prstDash val="solid"/>
                </a:ln>
                <a:solidFill>
                  <a:srgbClr val="FF7D69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8501" y="245781"/>
            <a:ext cx="9072595" cy="590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tabLst>
                <a:tab pos="2247900" algn="l"/>
              </a:tabLst>
              <a:defRPr sz="2800" b="1">
                <a:ln w="3175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z="3600" dirty="0" smtClean="0">
                <a:solidFill>
                  <a:srgbClr val="3292A8"/>
                </a:solidFill>
                <a:latin typeface="HY견고딕" pitchFamily="18" charset="-127"/>
              </a:rPr>
              <a:t>행정처분</a:t>
            </a:r>
            <a:endParaRPr lang="en-US" altLang="ko-KR" sz="3600" dirty="0">
              <a:solidFill>
                <a:srgbClr val="3292A8"/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44829" y="6410410"/>
            <a:ext cx="2808312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  <a:tabLst>
                <a:tab pos="2247900" algn="l"/>
              </a:tabLst>
            </a:pPr>
            <a:r>
              <a:rPr lang="ko-KR" altLang="en-US" sz="2400" dirty="0" smtClean="0">
                <a:ln w="3175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울릉도B" pitchFamily="18" charset="-127"/>
                <a:ea typeface="HY울릉도B" pitchFamily="18" charset="-127"/>
                <a:cs typeface="Arial" pitchFamily="34" charset="0"/>
              </a:rPr>
              <a:t>의료기기 재평가</a:t>
            </a:r>
            <a:endParaRPr lang="en-US" altLang="ko-KR" sz="2400" dirty="0">
              <a:ln w="3175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HY울릉도B" pitchFamily="18" charset="-127"/>
              <a:ea typeface="HY울릉도B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56176" y="6381328"/>
            <a:ext cx="432048" cy="476672"/>
          </a:xfrm>
          <a:prstGeom prst="rect">
            <a:avLst/>
          </a:prstGeom>
          <a:solidFill>
            <a:srgbClr val="32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07075" y="1117756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58986" y="1161301"/>
            <a:ext cx="1936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행정처분기준 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 rot="16200000" flipH="1">
            <a:off x="-453471" y="3363532"/>
            <a:ext cx="5070348" cy="1670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9605" y="991398"/>
            <a:ext cx="69127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002060"/>
                </a:solidFill>
                <a:latin typeface="+mn-ea"/>
              </a:rPr>
              <a:t>의료기기법시행규칙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별표</a:t>
            </a:r>
            <a:r>
              <a:rPr lang="en-US" altLang="ko-KR" sz="2800" b="1" dirty="0" smtClean="0">
                <a:solidFill>
                  <a:srgbClr val="002060"/>
                </a:solidFill>
                <a:latin typeface="+mn-ea"/>
              </a:rPr>
              <a:t>7] Ⅱ. 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개별기준 제</a:t>
            </a:r>
            <a:r>
              <a:rPr lang="en-US" altLang="ko-KR" sz="2800" b="1" dirty="0" smtClean="0">
                <a:solidFill>
                  <a:srgbClr val="002060"/>
                </a:solidFill>
                <a:latin typeface="+mn-ea"/>
              </a:rPr>
              <a:t>6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호 </a:t>
            </a:r>
            <a:r>
              <a:rPr lang="ko-KR" altLang="en-US" sz="2800" b="1" dirty="0" err="1" smtClean="0">
                <a:solidFill>
                  <a:srgbClr val="002060"/>
                </a:solidFill>
                <a:latin typeface="+mn-ea"/>
              </a:rPr>
              <a:t>가목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2800" b="1" dirty="0" smtClean="0">
                <a:latin typeface="+mn-ea"/>
              </a:rPr>
              <a:t>‘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재평가를 받지 않은 경우</a:t>
            </a:r>
            <a:r>
              <a:rPr lang="en-US" altLang="ko-KR" sz="2800" b="1" dirty="0" smtClean="0">
                <a:latin typeface="+mn-ea"/>
              </a:rPr>
              <a:t>’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차</a:t>
            </a:r>
            <a:r>
              <a:rPr lang="en-US" altLang="ko-KR" sz="2800" b="1" dirty="0" smtClean="0">
                <a:latin typeface="+mn-ea"/>
              </a:rPr>
              <a:t>)  </a:t>
            </a:r>
            <a:r>
              <a:rPr lang="ko-KR" altLang="en-US" sz="2800" b="1" dirty="0" smtClean="0">
                <a:latin typeface="+mn-ea"/>
              </a:rPr>
              <a:t>해당 품목 판매업무정지 </a:t>
            </a:r>
            <a:r>
              <a:rPr lang="en-US" altLang="ko-KR" sz="2800" b="1" dirty="0" smtClean="0">
                <a:latin typeface="+mn-ea"/>
              </a:rPr>
              <a:t>2</a:t>
            </a:r>
            <a:r>
              <a:rPr lang="ko-KR" altLang="en-US" sz="2800" b="1" dirty="0" smtClean="0">
                <a:latin typeface="+mn-ea"/>
              </a:rPr>
              <a:t>개월</a:t>
            </a:r>
            <a:endParaRPr lang="en-US" altLang="ko-KR" sz="28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차</a:t>
            </a:r>
            <a:r>
              <a:rPr lang="en-US" altLang="ko-KR" sz="2800" b="1" dirty="0" smtClean="0">
                <a:latin typeface="+mn-ea"/>
              </a:rPr>
              <a:t>)  </a:t>
            </a:r>
            <a:r>
              <a:rPr lang="ko-KR" altLang="en-US" sz="2800" b="1" dirty="0" smtClean="0">
                <a:latin typeface="+mn-ea"/>
              </a:rPr>
              <a:t>해당 품목 판매업무정지 </a:t>
            </a:r>
            <a:r>
              <a:rPr lang="en-US" altLang="ko-KR" sz="2800" b="1" dirty="0" smtClean="0">
                <a:latin typeface="+mn-ea"/>
              </a:rPr>
              <a:t>6</a:t>
            </a:r>
            <a:r>
              <a:rPr lang="ko-KR" altLang="en-US" sz="2800" b="1" dirty="0" smtClean="0">
                <a:latin typeface="+mn-ea"/>
              </a:rPr>
              <a:t>개월</a:t>
            </a:r>
            <a:endParaRPr lang="en-US" altLang="ko-KR" sz="28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차</a:t>
            </a:r>
            <a:r>
              <a:rPr lang="en-US" altLang="ko-KR" sz="2800" b="1" dirty="0" smtClean="0">
                <a:latin typeface="+mn-ea"/>
              </a:rPr>
              <a:t>)  </a:t>
            </a:r>
            <a:r>
              <a:rPr lang="ko-KR" altLang="en-US" sz="2800" b="1" dirty="0" smtClean="0">
                <a:latin typeface="+mn-ea"/>
              </a:rPr>
              <a:t>해당 품목 제조</a:t>
            </a:r>
            <a:r>
              <a:rPr lang="en-US" altLang="ko-KR" sz="2800" b="1" dirty="0" smtClean="0">
                <a:latin typeface="+mn-ea"/>
              </a:rPr>
              <a:t>·</a:t>
            </a:r>
            <a:r>
              <a:rPr lang="ko-KR" altLang="en-US" sz="2800" b="1" dirty="0" smtClean="0">
                <a:latin typeface="+mn-ea"/>
              </a:rPr>
              <a:t>수입허가 취소</a:t>
            </a:r>
            <a:endParaRPr lang="en-US" altLang="ko-KR" sz="28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       </a:t>
            </a:r>
            <a:r>
              <a:rPr lang="ko-KR" altLang="en-US" sz="2800" b="1" dirty="0" smtClean="0">
                <a:latin typeface="+mn-ea"/>
              </a:rPr>
              <a:t>  또는 제조</a:t>
            </a:r>
            <a:r>
              <a:rPr lang="en-US" altLang="ko-KR" sz="2800" b="1" dirty="0" smtClean="0">
                <a:latin typeface="+mn-ea"/>
              </a:rPr>
              <a:t>·</a:t>
            </a:r>
            <a:r>
              <a:rPr lang="ko-KR" altLang="en-US" sz="2800" b="1" dirty="0" smtClean="0">
                <a:latin typeface="+mn-ea"/>
              </a:rPr>
              <a:t>수입금지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573325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2060"/>
                </a:solidFill>
              </a:rPr>
              <a:t>*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행정처분 기준 완화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: 3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개월→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개월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(‘15.7.29)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3578</Words>
  <Application>Microsoft Office PowerPoint</Application>
  <PresentationFormat>화면 슬라이드 쇼(4:3)</PresentationFormat>
  <Paragraphs>742</Paragraphs>
  <Slides>85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85</vt:i4>
      </vt:variant>
    </vt:vector>
  </HeadingPairs>
  <TitlesOfParts>
    <vt:vector size="87" baseType="lpstr"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  <vt:lpstr>슬라이드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C204</dc:creator>
  <cp:lastModifiedBy>a</cp:lastModifiedBy>
  <cp:revision>249</cp:revision>
  <dcterms:created xsi:type="dcterms:W3CDTF">2012-12-10T04:38:59Z</dcterms:created>
  <dcterms:modified xsi:type="dcterms:W3CDTF">2015-10-27T01:43:43Z</dcterms:modified>
</cp:coreProperties>
</file>