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3" r:id="rId2"/>
    <p:sldMasterId id="2147483654" r:id="rId3"/>
  </p:sldMasterIdLst>
  <p:notesMasterIdLst>
    <p:notesMasterId r:id="rId18"/>
  </p:notesMasterIdLst>
  <p:handoutMasterIdLst>
    <p:handoutMasterId r:id="rId19"/>
  </p:handoutMasterIdLst>
  <p:sldIdLst>
    <p:sldId id="737" r:id="rId4"/>
    <p:sldId id="739" r:id="rId5"/>
    <p:sldId id="751" r:id="rId6"/>
    <p:sldId id="754" r:id="rId7"/>
    <p:sldId id="750" r:id="rId8"/>
    <p:sldId id="753" r:id="rId9"/>
    <p:sldId id="766" r:id="rId10"/>
    <p:sldId id="761" r:id="rId11"/>
    <p:sldId id="755" r:id="rId12"/>
    <p:sldId id="762" r:id="rId13"/>
    <p:sldId id="760" r:id="rId14"/>
    <p:sldId id="763" r:id="rId15"/>
    <p:sldId id="765" r:id="rId16"/>
    <p:sldId id="756" r:id="rId17"/>
  </p:sldIdLst>
  <p:sldSz cx="6840538" cy="1062196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FB7"/>
    <a:srgbClr val="337AAB"/>
    <a:srgbClr val="3B8CC3"/>
    <a:srgbClr val="FDFDFD"/>
    <a:srgbClr val="F3F3F3"/>
    <a:srgbClr val="DCEFF0"/>
    <a:srgbClr val="CCE8EA"/>
    <a:srgbClr val="969696"/>
    <a:srgbClr val="363636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355" autoAdjust="0"/>
    <p:restoredTop sz="99625" autoAdjust="0"/>
  </p:normalViewPr>
  <p:slideViewPr>
    <p:cSldViewPr snapToObjects="1" showGuides="1">
      <p:cViewPr>
        <p:scale>
          <a:sx n="75" d="100"/>
          <a:sy n="75" d="100"/>
        </p:scale>
        <p:origin x="-1248" y="354"/>
      </p:cViewPr>
      <p:guideLst>
        <p:guide orient="horz" pos="6689"/>
        <p:guide orient="horz" pos="578"/>
        <p:guide orient="horz" pos="6384"/>
        <p:guide orient="horz" pos="6112"/>
        <p:guide orient="horz" pos="4933"/>
        <p:guide orient="horz" pos="1010"/>
        <p:guide pos="2154"/>
        <p:guide pos="4083"/>
        <p:guide pos="911"/>
        <p:guide pos="1065"/>
        <p:guide pos="975"/>
        <p:guide pos="3243"/>
        <p:guide pos="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8" d="100"/>
          <a:sy n="58" d="100"/>
        </p:scale>
        <p:origin x="-2112" y="-78"/>
      </p:cViewPr>
      <p:guideLst>
        <p:guide orient="horz" pos="3127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EC41041-B3B5-4A9F-BBD0-EEC1A5EEAD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0275" y="744538"/>
            <a:ext cx="23971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FCA275B-C57D-48B4-BBF8-B9680A45F8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2763" y="3300413"/>
            <a:ext cx="5815012" cy="22764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5525" y="6019800"/>
            <a:ext cx="4789488" cy="2713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1313" y="2478088"/>
            <a:ext cx="6157912" cy="701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60938" y="425450"/>
            <a:ext cx="1538287" cy="90630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1313" y="425450"/>
            <a:ext cx="4467225" cy="9063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2763" y="3300413"/>
            <a:ext cx="5815012" cy="22764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5525" y="6019800"/>
            <a:ext cx="4789488" cy="2713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1313" y="2478088"/>
            <a:ext cx="6157912" cy="701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6826250"/>
            <a:ext cx="5815013" cy="21082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9750" y="4502150"/>
            <a:ext cx="5815013" cy="2324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1313" y="2478088"/>
            <a:ext cx="3001962" cy="701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95675" y="2478088"/>
            <a:ext cx="3003550" cy="701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1313" y="2378075"/>
            <a:ext cx="3022600" cy="99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1313" y="3368675"/>
            <a:ext cx="3022600" cy="61198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75038" y="2378075"/>
            <a:ext cx="3024187" cy="99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75038" y="3368675"/>
            <a:ext cx="3024187" cy="61198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2275"/>
            <a:ext cx="2251075" cy="180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74938" y="422275"/>
            <a:ext cx="3824287" cy="9066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1313" y="2222500"/>
            <a:ext cx="2251075" cy="726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1313" y="2478088"/>
            <a:ext cx="6157912" cy="701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1438" y="7435850"/>
            <a:ext cx="4103687" cy="877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1438" y="949325"/>
            <a:ext cx="4103687" cy="6372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1438" y="8313738"/>
            <a:ext cx="4103687" cy="1246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1313" y="2478088"/>
            <a:ext cx="6157912" cy="701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60938" y="425450"/>
            <a:ext cx="1538287" cy="90630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1313" y="425450"/>
            <a:ext cx="4467225" cy="9063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2763" y="3300413"/>
            <a:ext cx="5815012" cy="22764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5525" y="6019800"/>
            <a:ext cx="4789488" cy="2713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1313" y="2478088"/>
            <a:ext cx="6157912" cy="701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6826250"/>
            <a:ext cx="5815013" cy="21082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9750" y="4502150"/>
            <a:ext cx="5815013" cy="2324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1313" y="2478088"/>
            <a:ext cx="3001962" cy="701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95675" y="2478088"/>
            <a:ext cx="3003550" cy="701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1313" y="2378075"/>
            <a:ext cx="3022600" cy="99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1313" y="3368675"/>
            <a:ext cx="3022600" cy="61198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75038" y="2378075"/>
            <a:ext cx="3024187" cy="99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75038" y="3368675"/>
            <a:ext cx="3024187" cy="61198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6826250"/>
            <a:ext cx="5815013" cy="21082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9750" y="4502150"/>
            <a:ext cx="5815013" cy="2324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2275"/>
            <a:ext cx="2251075" cy="180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74938" y="422275"/>
            <a:ext cx="3824287" cy="9066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1313" y="2222500"/>
            <a:ext cx="2251075" cy="726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1438" y="7435850"/>
            <a:ext cx="4103687" cy="877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1438" y="949325"/>
            <a:ext cx="4103687" cy="6372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1438" y="8313738"/>
            <a:ext cx="4103687" cy="1246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1313" y="2478088"/>
            <a:ext cx="6157912" cy="701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60938" y="425450"/>
            <a:ext cx="1538287" cy="90630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1313" y="425450"/>
            <a:ext cx="4467225" cy="9063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1313" y="2478088"/>
            <a:ext cx="3001962" cy="701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95675" y="2478088"/>
            <a:ext cx="3003550" cy="701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1313" y="2378075"/>
            <a:ext cx="3022600" cy="99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1313" y="3368675"/>
            <a:ext cx="3022600" cy="61198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75038" y="2378075"/>
            <a:ext cx="3024187" cy="99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75038" y="3368675"/>
            <a:ext cx="3024187" cy="61198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5450"/>
            <a:ext cx="6157912" cy="17700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313" y="422275"/>
            <a:ext cx="2251075" cy="180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74938" y="422275"/>
            <a:ext cx="3824287" cy="9066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1313" y="2222500"/>
            <a:ext cx="2251075" cy="726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1438" y="7435850"/>
            <a:ext cx="4103687" cy="877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1438" y="949325"/>
            <a:ext cx="4103687" cy="6372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1438" y="8313738"/>
            <a:ext cx="4103687" cy="1246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61950" y="722313"/>
            <a:ext cx="61087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1" name="Picture 46" descr="C:\Users\wtracer\Documents\식품의약품안전청 메신저 받은 파일\좌우조합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4013" y="352425"/>
            <a:ext cx="16002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58775" y="9891713"/>
            <a:ext cx="610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77825" y="9909175"/>
            <a:ext cx="246856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ko-KR" sz="800" b="0" dirty="0" err="1">
                <a:solidFill>
                  <a:srgbClr val="4D4D4D"/>
                </a:solidFill>
                <a:latin typeface="Arial" charset="0"/>
                <a:ea typeface="굴림" pitchFamily="50" charset="-127"/>
              </a:rPr>
              <a:t>CopyrightⓒGDS</a:t>
            </a:r>
            <a:r>
              <a:rPr lang="en-US" altLang="ko-KR" sz="800" b="0" dirty="0">
                <a:solidFill>
                  <a:srgbClr val="4D4D4D"/>
                </a:solidFill>
                <a:latin typeface="Arial" charset="0"/>
                <a:ea typeface="굴림" pitchFamily="50" charset="-127"/>
              </a:rPr>
              <a:t> All rights Reserved.</a:t>
            </a:r>
            <a:endParaRPr lang="en-US" altLang="ko-KR" sz="800" b="0" dirty="0">
              <a:solidFill>
                <a:srgbClr val="4D4D4D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4" name="Picture 2" descr="C:\Documents and Settings\GDS\바탕 화면\식약청_logo\gds_logo\GDS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35538" y="9950450"/>
            <a:ext cx="4651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443538" y="9909175"/>
            <a:ext cx="10239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ko-KR" altLang="en-US" sz="800" b="0" dirty="0">
                <a:solidFill>
                  <a:srgbClr val="4D4D4D"/>
                </a:solidFill>
                <a:latin typeface="Arial" charset="0"/>
                <a:ea typeface="굴림" pitchFamily="50" charset="-127"/>
              </a:rPr>
              <a:t>㈜</a:t>
            </a:r>
            <a:r>
              <a:rPr lang="ko-KR" altLang="en-US" sz="800" b="0" dirty="0" err="1">
                <a:solidFill>
                  <a:srgbClr val="4D4D4D"/>
                </a:solidFill>
                <a:latin typeface="Arial" charset="0"/>
                <a:ea typeface="굴림" pitchFamily="50" charset="-127"/>
              </a:rPr>
              <a:t>그로스데이타시스템</a:t>
            </a:r>
            <a:endParaRPr lang="en-US" altLang="ko-KR" sz="800" b="0" dirty="0">
              <a:solidFill>
                <a:srgbClr val="4D4D4D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175000" y="10104438"/>
            <a:ext cx="488950" cy="163512"/>
          </a:xfrm>
          <a:prstGeom prst="roundRect">
            <a:avLst>
              <a:gd name="adj" fmla="val 50000"/>
            </a:avLst>
          </a:prstGeom>
          <a:solidFill>
            <a:srgbClr val="C0C0C0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12071879-F88F-4723-9C1F-50D90F2C5BF6}" type="slidenum">
              <a:rPr lang="en-US" altLang="ko-KR" sz="800" b="0">
                <a:solidFill>
                  <a:srgbClr val="333333"/>
                </a:solidFill>
                <a:latin typeface="Arial" pitchFamily="34" charset="0"/>
                <a:ea typeface="굴림" pitchFamily="50" charset="-127"/>
              </a:rPr>
              <a:pPr algn="ctr">
                <a:defRPr/>
              </a:pPr>
              <a:t>‹#›</a:t>
            </a:fld>
            <a:endParaRPr lang="en-US" altLang="ko-KR" sz="800" b="0" dirty="0">
              <a:solidFill>
                <a:srgbClr val="333333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2062163" y="496888"/>
            <a:ext cx="4414837" cy="168275"/>
          </a:xfrm>
          <a:prstGeom prst="rect">
            <a:avLst/>
          </a:prstGeom>
          <a:solidFill>
            <a:srgbClr val="E6E6E6">
              <a:alpha val="68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 algn="r">
              <a:defRPr/>
            </a:pPr>
            <a:endParaRPr lang="ko-KR" altLang="en-US" b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058" name="그룹 18"/>
          <p:cNvGrpSpPr>
            <a:grpSpLocks/>
          </p:cNvGrpSpPr>
          <p:nvPr userDrawn="1"/>
        </p:nvGrpSpPr>
        <p:grpSpPr bwMode="auto">
          <a:xfrm>
            <a:off x="5564454" y="515938"/>
            <a:ext cx="902249" cy="153987"/>
            <a:chOff x="4012411" y="515620"/>
            <a:chExt cx="902242" cy="154284"/>
          </a:xfrm>
        </p:grpSpPr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4364826" y="515620"/>
              <a:ext cx="549827" cy="123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재평가 보고</a:t>
              </a:r>
            </a:p>
          </p:txBody>
        </p:sp>
        <p:pic>
          <p:nvPicPr>
            <p:cNvPr id="2060" name="Picture 4" descr="KIFDA logo1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2411" y="531375"/>
              <a:ext cx="319876" cy="138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Line 2"/>
          <p:cNvSpPr>
            <a:spLocks noChangeShapeType="1"/>
          </p:cNvSpPr>
          <p:nvPr/>
        </p:nvSpPr>
        <p:spPr bwMode="auto">
          <a:xfrm>
            <a:off x="358775" y="722313"/>
            <a:ext cx="61087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3043" name="AutoShape 3"/>
          <p:cNvSpPr>
            <a:spLocks noChangeArrowheads="1"/>
          </p:cNvSpPr>
          <p:nvPr/>
        </p:nvSpPr>
        <p:spPr bwMode="auto">
          <a:xfrm>
            <a:off x="3051175" y="10085388"/>
            <a:ext cx="1257300" cy="109537"/>
          </a:xfrm>
          <a:prstGeom prst="roundRect">
            <a:avLst>
              <a:gd name="adj" fmla="val 50000"/>
            </a:avLst>
          </a:prstGeom>
          <a:solidFill>
            <a:srgbClr val="C0C0C0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ko-KR" altLang="en-US" sz="800" b="0">
                <a:solidFill>
                  <a:srgbClr val="333333"/>
                </a:solidFill>
                <a:latin typeface="Arial" pitchFamily="34" charset="0"/>
                <a:ea typeface="굴림" pitchFamily="50" charset="-127"/>
              </a:rPr>
              <a:t>수리업신고</a:t>
            </a:r>
            <a:r>
              <a:rPr lang="en-US" altLang="ko-KR" sz="800" b="0">
                <a:solidFill>
                  <a:srgbClr val="333333"/>
                </a:solidFill>
                <a:latin typeface="Arial" pitchFamily="34" charset="0"/>
                <a:ea typeface="굴림" pitchFamily="50" charset="-127"/>
              </a:rPr>
              <a:t>-</a:t>
            </a:r>
            <a:fld id="{2C86123A-58EB-4DC7-8338-E73B1E9FFEA9}" type="slidenum">
              <a:rPr lang="en-US" altLang="ko-KR" sz="800" b="0">
                <a:solidFill>
                  <a:srgbClr val="333333"/>
                </a:solidFill>
                <a:latin typeface="Arial" pitchFamily="34" charset="0"/>
                <a:ea typeface="굴림" pitchFamily="50" charset="-127"/>
              </a:rPr>
              <a:pPr algn="ctr">
                <a:defRPr/>
              </a:pPr>
              <a:t>‹#›</a:t>
            </a:fld>
            <a:endParaRPr lang="en-US" altLang="ko-KR" sz="800" b="0">
              <a:solidFill>
                <a:srgbClr val="333333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3076" name="Picture 4" descr="KIFDA logo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4575" y="9971088"/>
            <a:ext cx="6048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046413" y="9906000"/>
            <a:ext cx="14922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ko-KR" sz="800" b="0">
                <a:solidFill>
                  <a:srgbClr val="4D4D4D"/>
                </a:solidFill>
                <a:latin typeface="Arial" pitchFamily="34" charset="0"/>
                <a:ea typeface="굴림" pitchFamily="50" charset="-127"/>
              </a:rPr>
              <a:t>KiFDA SYSTEM MANAUAL</a:t>
            </a:r>
            <a:endParaRPr lang="en-US" altLang="ko-KR" sz="800" b="0">
              <a:solidFill>
                <a:srgbClr val="4D4D4D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358775" y="9891713"/>
            <a:ext cx="61087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079" name="Group 22"/>
          <p:cNvGrpSpPr>
            <a:grpSpLocks/>
          </p:cNvGrpSpPr>
          <p:nvPr/>
        </p:nvGrpSpPr>
        <p:grpSpPr bwMode="auto">
          <a:xfrm>
            <a:off x="2206625" y="504825"/>
            <a:ext cx="2400300" cy="211138"/>
            <a:chOff x="1202" y="317"/>
            <a:chExt cx="1512" cy="133"/>
          </a:xfrm>
        </p:grpSpPr>
        <p:sp>
          <p:nvSpPr>
            <p:cNvPr id="343063" name="Rectangle 23"/>
            <p:cNvSpPr>
              <a:spLocks noChangeArrowheads="1"/>
            </p:cNvSpPr>
            <p:nvPr userDrawn="1"/>
          </p:nvSpPr>
          <p:spPr bwMode="auto">
            <a:xfrm>
              <a:off x="1202" y="334"/>
              <a:ext cx="393" cy="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800" b="0">
                  <a:latin typeface="휴먼엑스포" pitchFamily="18" charset="-127"/>
                  <a:ea typeface="휴먼엑스포" pitchFamily="18" charset="-127"/>
                </a:rPr>
                <a:t>PART 2</a:t>
              </a:r>
              <a:endParaRPr lang="en-US" altLang="ko-KR" sz="80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343064" name="Rectangle 24"/>
            <p:cNvSpPr>
              <a:spLocks noChangeArrowheads="1"/>
            </p:cNvSpPr>
            <p:nvPr userDrawn="1"/>
          </p:nvSpPr>
          <p:spPr bwMode="auto">
            <a:xfrm>
              <a:off x="1622" y="317"/>
              <a:ext cx="109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en-US" altLang="ko-KR" sz="800" b="0">
                  <a:latin typeface="Arial" pitchFamily="34" charset="0"/>
                  <a:ea typeface="굴림" pitchFamily="50" charset="-127"/>
                </a:rPr>
                <a:t>  </a:t>
              </a:r>
              <a:r>
                <a:rPr lang="ko-KR" altLang="en-US" sz="800" b="0">
                  <a:latin typeface="Arial" pitchFamily="34" charset="0"/>
                  <a:ea typeface="굴림" pitchFamily="50" charset="-127"/>
                </a:rPr>
                <a:t>의료기기 전자민원신청 절차 따라하기</a:t>
              </a:r>
              <a:endParaRPr lang="ko-KR" altLang="en-US" sz="800" b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3065" name="Oval 25"/>
            <p:cNvSpPr>
              <a:spLocks noChangeAspect="1" noChangeArrowheads="1"/>
            </p:cNvSpPr>
            <p:nvPr userDrawn="1"/>
          </p:nvSpPr>
          <p:spPr bwMode="auto">
            <a:xfrm>
              <a:off x="1571" y="374"/>
              <a:ext cx="23" cy="23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Line 2"/>
          <p:cNvSpPr>
            <a:spLocks noChangeShapeType="1"/>
          </p:cNvSpPr>
          <p:nvPr/>
        </p:nvSpPr>
        <p:spPr bwMode="auto">
          <a:xfrm>
            <a:off x="358775" y="722313"/>
            <a:ext cx="61087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595" name="AutoShape 3"/>
          <p:cNvSpPr>
            <a:spLocks noChangeArrowheads="1"/>
          </p:cNvSpPr>
          <p:nvPr/>
        </p:nvSpPr>
        <p:spPr bwMode="auto">
          <a:xfrm>
            <a:off x="3051175" y="10085388"/>
            <a:ext cx="1257300" cy="109537"/>
          </a:xfrm>
          <a:prstGeom prst="roundRect">
            <a:avLst>
              <a:gd name="adj" fmla="val 50000"/>
            </a:avLst>
          </a:prstGeom>
          <a:solidFill>
            <a:srgbClr val="C0C0C0">
              <a:alpha val="39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ko-KR" altLang="en-US" sz="800" b="0">
                <a:solidFill>
                  <a:srgbClr val="333333"/>
                </a:solidFill>
                <a:latin typeface="Arial" pitchFamily="34" charset="0"/>
                <a:ea typeface="굴림" pitchFamily="50" charset="-127"/>
              </a:rPr>
              <a:t>제조업허가</a:t>
            </a:r>
            <a:r>
              <a:rPr lang="en-US" altLang="ko-KR" sz="800" b="0">
                <a:solidFill>
                  <a:srgbClr val="333333"/>
                </a:solidFill>
                <a:latin typeface="Arial" pitchFamily="34" charset="0"/>
                <a:ea typeface="굴림" pitchFamily="50" charset="-127"/>
              </a:rPr>
              <a:t>-</a:t>
            </a:r>
            <a:fld id="{92B7AF3C-BD73-47CA-A176-A83CD0F51EF7}" type="slidenum">
              <a:rPr lang="en-US" altLang="ko-KR" sz="800" b="0">
                <a:solidFill>
                  <a:srgbClr val="333333"/>
                </a:solidFill>
                <a:latin typeface="Arial" pitchFamily="34" charset="0"/>
                <a:ea typeface="굴림" pitchFamily="50" charset="-127"/>
              </a:rPr>
              <a:pPr algn="ctr">
                <a:defRPr/>
              </a:pPr>
              <a:t>‹#›</a:t>
            </a:fld>
            <a:endParaRPr lang="en-US" altLang="ko-KR" sz="800" b="0">
              <a:solidFill>
                <a:srgbClr val="333333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4100" name="Picture 4" descr="KIFDA logo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4575" y="9971088"/>
            <a:ext cx="6048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3046413" y="9906000"/>
            <a:ext cx="14922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ko-KR" sz="800" b="0">
                <a:solidFill>
                  <a:srgbClr val="4D4D4D"/>
                </a:solidFill>
                <a:latin typeface="Arial" pitchFamily="34" charset="0"/>
                <a:ea typeface="굴림" pitchFamily="50" charset="-127"/>
              </a:rPr>
              <a:t>KiFDA SYSTEM MANAUAL</a:t>
            </a:r>
            <a:endParaRPr lang="en-US" altLang="ko-KR" sz="800" b="0">
              <a:solidFill>
                <a:srgbClr val="4D4D4D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598" name="Line 6"/>
          <p:cNvSpPr>
            <a:spLocks noChangeShapeType="1"/>
          </p:cNvSpPr>
          <p:nvPr/>
        </p:nvSpPr>
        <p:spPr bwMode="auto">
          <a:xfrm>
            <a:off x="358775" y="9891713"/>
            <a:ext cx="61087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206625" y="504825"/>
            <a:ext cx="2400300" cy="211138"/>
            <a:chOff x="1202" y="317"/>
            <a:chExt cx="1512" cy="133"/>
          </a:xfrm>
        </p:grpSpPr>
        <p:sp>
          <p:nvSpPr>
            <p:cNvPr id="366600" name="Rectangle 8"/>
            <p:cNvSpPr>
              <a:spLocks noChangeArrowheads="1"/>
            </p:cNvSpPr>
            <p:nvPr userDrawn="1"/>
          </p:nvSpPr>
          <p:spPr bwMode="auto">
            <a:xfrm>
              <a:off x="1202" y="334"/>
              <a:ext cx="393" cy="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800" b="0">
                  <a:latin typeface="휴먼엑스포" pitchFamily="18" charset="-127"/>
                  <a:ea typeface="휴먼엑스포" pitchFamily="18" charset="-127"/>
                </a:rPr>
                <a:t>PART 2</a:t>
              </a:r>
              <a:endParaRPr lang="en-US" altLang="ko-KR" sz="80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366601" name="Rectangle 9"/>
            <p:cNvSpPr>
              <a:spLocks noChangeArrowheads="1"/>
            </p:cNvSpPr>
            <p:nvPr userDrawn="1"/>
          </p:nvSpPr>
          <p:spPr bwMode="auto">
            <a:xfrm>
              <a:off x="1622" y="317"/>
              <a:ext cx="109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en-US" altLang="ko-KR" sz="800" b="0">
                  <a:latin typeface="Arial" pitchFamily="34" charset="0"/>
                  <a:ea typeface="굴림" pitchFamily="50" charset="-127"/>
                </a:rPr>
                <a:t>  Chapter</a:t>
              </a:r>
              <a:r>
                <a:rPr lang="en-US" altLang="ko-KR" sz="800">
                  <a:solidFill>
                    <a:srgbClr val="4D4D4D"/>
                  </a:solidFill>
                  <a:latin typeface="Arial" pitchFamily="34" charset="0"/>
                  <a:ea typeface="굴림" pitchFamily="50" charset="-127"/>
                </a:rPr>
                <a:t> </a:t>
              </a:r>
              <a:r>
                <a:rPr lang="en-US" altLang="ko-KR" sz="800">
                  <a:latin typeface="Arial" pitchFamily="34" charset="0"/>
                  <a:ea typeface="굴림" pitchFamily="50" charset="-127"/>
                </a:rPr>
                <a:t> </a:t>
              </a:r>
              <a:r>
                <a:rPr lang="en-US" altLang="ko-KR" sz="800" b="0">
                  <a:latin typeface="Arial" pitchFamily="34" charset="0"/>
                  <a:ea typeface="굴림" pitchFamily="50" charset="-127"/>
                </a:rPr>
                <a:t>02</a:t>
              </a:r>
              <a:r>
                <a:rPr lang="en-US" altLang="ko-KR" sz="900" b="0">
                  <a:latin typeface="Arial" pitchFamily="34" charset="0"/>
                  <a:ea typeface="굴림" pitchFamily="50" charset="-127"/>
                </a:rPr>
                <a:t> </a:t>
              </a:r>
              <a:r>
                <a:rPr lang="en-US" altLang="ko-KR" sz="900"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800" b="0">
                  <a:latin typeface="굴림" pitchFamily="50" charset="-127"/>
                  <a:ea typeface="굴림" pitchFamily="50" charset="-127"/>
                </a:rPr>
                <a:t>나만의 민원 신청하기</a:t>
              </a:r>
            </a:p>
          </p:txBody>
        </p:sp>
        <p:sp>
          <p:nvSpPr>
            <p:cNvPr id="366602" name="Oval 10"/>
            <p:cNvSpPr>
              <a:spLocks noChangeAspect="1" noChangeArrowheads="1"/>
            </p:cNvSpPr>
            <p:nvPr userDrawn="1"/>
          </p:nvSpPr>
          <p:spPr bwMode="auto">
            <a:xfrm>
              <a:off x="1571" y="374"/>
              <a:ext cx="23" cy="23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366603" name="Line 11"/>
          <p:cNvSpPr>
            <a:spLocks noChangeShapeType="1"/>
          </p:cNvSpPr>
          <p:nvPr/>
        </p:nvSpPr>
        <p:spPr bwMode="auto">
          <a:xfrm>
            <a:off x="358775" y="908050"/>
            <a:ext cx="0" cy="87788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04" name="Line 12"/>
          <p:cNvSpPr>
            <a:spLocks noChangeShapeType="1"/>
          </p:cNvSpPr>
          <p:nvPr/>
        </p:nvSpPr>
        <p:spPr bwMode="auto">
          <a:xfrm>
            <a:off x="1333500" y="908050"/>
            <a:ext cx="0" cy="87788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05" name="Line 13"/>
          <p:cNvSpPr>
            <a:spLocks noChangeShapeType="1"/>
          </p:cNvSpPr>
          <p:nvPr/>
        </p:nvSpPr>
        <p:spPr bwMode="auto">
          <a:xfrm>
            <a:off x="1438275" y="908050"/>
            <a:ext cx="0" cy="87788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06" name="Line 14"/>
          <p:cNvSpPr>
            <a:spLocks noChangeShapeType="1"/>
          </p:cNvSpPr>
          <p:nvPr/>
        </p:nvSpPr>
        <p:spPr bwMode="auto">
          <a:xfrm>
            <a:off x="1549400" y="908050"/>
            <a:ext cx="0" cy="87788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>
            <a:off x="1774825" y="908050"/>
            <a:ext cx="0" cy="8778875"/>
          </a:xfrm>
          <a:prstGeom prst="line">
            <a:avLst/>
          </a:prstGeom>
          <a:noFill/>
          <a:ln w="9525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08" name="Line 16"/>
          <p:cNvSpPr>
            <a:spLocks noChangeShapeType="1"/>
          </p:cNvSpPr>
          <p:nvPr/>
        </p:nvSpPr>
        <p:spPr bwMode="auto">
          <a:xfrm>
            <a:off x="2176463" y="908050"/>
            <a:ext cx="0" cy="8778875"/>
          </a:xfrm>
          <a:prstGeom prst="line">
            <a:avLst/>
          </a:prstGeom>
          <a:noFill/>
          <a:ln w="9525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6473825" y="919163"/>
            <a:ext cx="0" cy="87804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10" name="Line 18"/>
          <p:cNvSpPr>
            <a:spLocks noChangeShapeType="1"/>
          </p:cNvSpPr>
          <p:nvPr/>
        </p:nvSpPr>
        <p:spPr bwMode="auto">
          <a:xfrm>
            <a:off x="352425" y="912813"/>
            <a:ext cx="6134100" cy="1587"/>
          </a:xfrm>
          <a:prstGeom prst="line">
            <a:avLst/>
          </a:prstGeom>
          <a:noFill/>
          <a:ln w="15875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11" name="Line 19"/>
          <p:cNvSpPr>
            <a:spLocks noChangeShapeType="1"/>
          </p:cNvSpPr>
          <p:nvPr/>
        </p:nvSpPr>
        <p:spPr bwMode="auto">
          <a:xfrm>
            <a:off x="352425" y="9693275"/>
            <a:ext cx="6134100" cy="4763"/>
          </a:xfrm>
          <a:prstGeom prst="line">
            <a:avLst/>
          </a:prstGeom>
          <a:noFill/>
          <a:ln w="15875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12" name="Line 20"/>
          <p:cNvSpPr>
            <a:spLocks noChangeShapeType="1"/>
          </p:cNvSpPr>
          <p:nvPr/>
        </p:nvSpPr>
        <p:spPr bwMode="auto">
          <a:xfrm>
            <a:off x="3414713" y="908050"/>
            <a:ext cx="0" cy="8778875"/>
          </a:xfrm>
          <a:prstGeom prst="line">
            <a:avLst/>
          </a:prstGeom>
          <a:noFill/>
          <a:ln w="9525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6613" name="Line 21"/>
          <p:cNvSpPr>
            <a:spLocks noChangeShapeType="1"/>
          </p:cNvSpPr>
          <p:nvPr/>
        </p:nvSpPr>
        <p:spPr bwMode="auto">
          <a:xfrm>
            <a:off x="3090863" y="908050"/>
            <a:ext cx="0" cy="8778875"/>
          </a:xfrm>
          <a:prstGeom prst="line">
            <a:avLst/>
          </a:prstGeom>
          <a:noFill/>
          <a:ln w="9525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5"/>
          <p:cNvSpPr>
            <a:spLocks noChangeArrowheads="1"/>
          </p:cNvSpPr>
          <p:nvPr/>
        </p:nvSpPr>
        <p:spPr bwMode="auto">
          <a:xfrm>
            <a:off x="369888" y="919163"/>
            <a:ext cx="6086475" cy="582612"/>
          </a:xfrm>
          <a:prstGeom prst="rect">
            <a:avLst/>
          </a:prstGeom>
          <a:noFill/>
          <a:ln w="38100">
            <a:solidFill>
              <a:srgbClr val="6F6F6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3" name="Rectangle 186"/>
          <p:cNvSpPr>
            <a:spLocks noChangeArrowheads="1"/>
          </p:cNvSpPr>
          <p:nvPr/>
        </p:nvSpPr>
        <p:spPr bwMode="auto">
          <a:xfrm>
            <a:off x="990600" y="928688"/>
            <a:ext cx="44688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54000" rIns="36000" anchor="ctr"/>
          <a:lstStyle/>
          <a:p>
            <a:r>
              <a:rPr lang="ko-KR" altLang="en-US" dirty="0" smtClean="0"/>
              <a:t>재평가 보고</a:t>
            </a:r>
            <a:endParaRPr lang="ko-KR" altLang="en-US" dirty="0"/>
          </a:p>
        </p:txBody>
      </p:sp>
      <p:grpSp>
        <p:nvGrpSpPr>
          <p:cNvPr id="5124" name="그룹 43"/>
          <p:cNvGrpSpPr>
            <a:grpSpLocks/>
          </p:cNvGrpSpPr>
          <p:nvPr/>
        </p:nvGrpSpPr>
        <p:grpSpPr bwMode="auto">
          <a:xfrm>
            <a:off x="508000" y="1019175"/>
            <a:ext cx="388938" cy="390525"/>
            <a:chOff x="497704" y="1019538"/>
            <a:chExt cx="390162" cy="390162"/>
          </a:xfrm>
        </p:grpSpPr>
        <p:sp>
          <p:nvSpPr>
            <p:cNvPr id="5199" name="타원 41"/>
            <p:cNvSpPr>
              <a:spLocks noChangeArrowheads="1"/>
            </p:cNvSpPr>
            <p:nvPr/>
          </p:nvSpPr>
          <p:spPr bwMode="auto">
            <a:xfrm>
              <a:off x="497704" y="1019538"/>
              <a:ext cx="390162" cy="390162"/>
            </a:xfrm>
            <a:prstGeom prst="ellipse">
              <a:avLst/>
            </a:prstGeom>
            <a:solidFill>
              <a:srgbClr val="E2E2E2"/>
            </a:solidFill>
            <a:ln w="6350" algn="ctr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r"/>
              <a:endParaRPr lang="ko-KR" altLang="en-US" b="0"/>
            </a:p>
          </p:txBody>
        </p:sp>
        <p:pic>
          <p:nvPicPr>
            <p:cNvPr id="5200" name="그림 42" descr="book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388" y="1079090"/>
              <a:ext cx="323292" cy="276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60375" y="1679575"/>
            <a:ext cx="6016625" cy="236538"/>
          </a:xfrm>
          <a:prstGeom prst="rect">
            <a:avLst/>
          </a:prstGeom>
          <a:gradFill rotWithShape="1">
            <a:gsLst>
              <a:gs pos="0">
                <a:srgbClr val="7B7B7B">
                  <a:gamma/>
                  <a:tint val="76078"/>
                  <a:invGamma/>
                </a:srgbClr>
              </a:gs>
              <a:gs pos="100000">
                <a:srgbClr val="7B7B7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tIns="0" rIns="0" bIns="36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1. 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재평가 공고</a:t>
            </a:r>
            <a:endParaRPr kumimoji="0" lang="ko-KR" altLang="en-US" sz="1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58775" y="1679575"/>
            <a:ext cx="82550" cy="23336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>
              <a:solidFill>
                <a:sysClr val="windowText" lastClr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white">
          <a:xfrm>
            <a:off x="350838" y="1666875"/>
            <a:ext cx="3159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400" b="0" kern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>
            <a:off x="1444625" y="2680514"/>
            <a:ext cx="0" cy="7560000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38125" y="2800350"/>
            <a:ext cx="113823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재평가공고</a:t>
            </a:r>
            <a:r>
              <a:rPr lang="en-US" altLang="ko-KR" sz="110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dirty="0" smtClean="0">
                <a:latin typeface="돋움" pitchFamily="50" charset="-127"/>
                <a:ea typeface="돋움" pitchFamily="50" charset="-127"/>
              </a:rPr>
            </a:br>
            <a:r>
              <a:rPr lang="en-US" altLang="ko-KR" sz="110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상세내용</a:t>
            </a:r>
            <a:r>
              <a:rPr lang="en-US" altLang="ko-KR" sz="110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dirty="0" smtClean="0">
                <a:latin typeface="돋움" pitchFamily="50" charset="-127"/>
                <a:ea typeface="돋움" pitchFamily="50" charset="-127"/>
              </a:rPr>
            </a:b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 확인</a:t>
            </a:r>
            <a:endParaRPr lang="ko-KR" altLang="en-US" sz="11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>
            <a:off x="733425" y="2635250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1 - 1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72" y="3206750"/>
            <a:ext cx="4759278" cy="2419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6" name="AutoShape 16"/>
          <p:cNvSpPr>
            <a:spLocks noChangeArrowheads="1"/>
          </p:cNvSpPr>
          <p:nvPr/>
        </p:nvSpPr>
        <p:spPr bwMode="auto">
          <a:xfrm>
            <a:off x="1800225" y="5254624"/>
            <a:ext cx="571740" cy="18097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77" name="Group 17"/>
          <p:cNvGrpSpPr>
            <a:grpSpLocks/>
          </p:cNvGrpSpPr>
          <p:nvPr/>
        </p:nvGrpSpPr>
        <p:grpSpPr bwMode="auto">
          <a:xfrm>
            <a:off x="2351761" y="5178536"/>
            <a:ext cx="485775" cy="277812"/>
            <a:chOff x="824" y="1306"/>
            <a:chExt cx="396" cy="216"/>
          </a:xfrm>
        </p:grpSpPr>
        <p:sp>
          <p:nvSpPr>
            <p:cNvPr id="78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80" name="Picture 20" descr="mous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" name="AutoShape 16"/>
          <p:cNvSpPr>
            <a:spLocks noChangeArrowheads="1"/>
          </p:cNvSpPr>
          <p:nvPr/>
        </p:nvSpPr>
        <p:spPr bwMode="auto">
          <a:xfrm>
            <a:off x="4314825" y="3216275"/>
            <a:ext cx="695325" cy="26670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0" name="Oval 7"/>
          <p:cNvSpPr>
            <a:spLocks noChangeArrowheads="1"/>
          </p:cNvSpPr>
          <p:nvPr/>
        </p:nvSpPr>
        <p:spPr bwMode="auto">
          <a:xfrm>
            <a:off x="1530350" y="2859913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 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>
            <a:off x="1704974" y="2797175"/>
            <a:ext cx="496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‘</a:t>
            </a:r>
            <a:r>
              <a:rPr lang="en-US" altLang="ko-KR" sz="1000" b="0" dirty="0" err="1" smtClean="0"/>
              <a:t>KiFDA</a:t>
            </a: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의료기기민원’</a:t>
            </a:r>
            <a:r>
              <a:rPr lang="en-US" altLang="ko-KR" sz="1000" b="0" dirty="0" smtClean="0"/>
              <a:t>(http://emed.kfda.go.kr) </a:t>
            </a:r>
            <a:r>
              <a:rPr lang="ko-KR" altLang="en-US" sz="1000" b="0" dirty="0" smtClean="0"/>
              <a:t>사이트에 접속합니다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상단 메뉴 ‘보고마당’</a:t>
            </a:r>
            <a:r>
              <a:rPr lang="en-US" altLang="ko-KR" sz="1000" b="0" dirty="0" smtClean="0"/>
              <a:t>-’</a:t>
            </a:r>
            <a:r>
              <a:rPr lang="ko-KR" altLang="en-US" sz="1000" b="0" dirty="0" smtClean="0"/>
              <a:t>재평가보고’</a:t>
            </a:r>
            <a:r>
              <a:rPr lang="en-US" altLang="ko-KR" sz="1000" b="0" dirty="0" smtClean="0"/>
              <a:t>-’</a:t>
            </a:r>
            <a:r>
              <a:rPr lang="ko-KR" altLang="en-US" sz="1000" b="0" dirty="0" smtClean="0"/>
              <a:t>재평가 공고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를 클릭합니다</a:t>
            </a:r>
            <a:r>
              <a:rPr lang="en-US" altLang="ko-KR" sz="1000" b="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-504"/>
          <a:stretch>
            <a:fillRect/>
          </a:stretch>
        </p:blipFill>
        <p:spPr bwMode="auto">
          <a:xfrm>
            <a:off x="2647950" y="6077003"/>
            <a:ext cx="3795713" cy="144893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0" name="Oval 7"/>
          <p:cNvSpPr>
            <a:spLocks noChangeArrowheads="1"/>
          </p:cNvSpPr>
          <p:nvPr/>
        </p:nvSpPr>
        <p:spPr bwMode="auto">
          <a:xfrm>
            <a:off x="1530350" y="5803533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2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135" name="Text Box 2"/>
          <p:cNvSpPr txBox="1">
            <a:spLocks noChangeArrowheads="1"/>
          </p:cNvSpPr>
          <p:nvPr/>
        </p:nvSpPr>
        <p:spPr bwMode="auto">
          <a:xfrm>
            <a:off x="1704974" y="5740795"/>
            <a:ext cx="4962526" cy="2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재평가 공고 내용을 확인하기 위해 내용 확인할 재평가 제목을 클릭합니다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136" name="AutoShape 16"/>
          <p:cNvSpPr>
            <a:spLocks noChangeArrowheads="1"/>
          </p:cNvSpPr>
          <p:nvPr/>
        </p:nvSpPr>
        <p:spPr bwMode="auto">
          <a:xfrm>
            <a:off x="3438525" y="7226695"/>
            <a:ext cx="847726" cy="19050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37" name="Group 17"/>
          <p:cNvGrpSpPr>
            <a:grpSpLocks/>
          </p:cNvGrpSpPr>
          <p:nvPr/>
        </p:nvGrpSpPr>
        <p:grpSpPr bwMode="auto">
          <a:xfrm>
            <a:off x="3640138" y="6998206"/>
            <a:ext cx="485775" cy="277812"/>
            <a:chOff x="824" y="1306"/>
            <a:chExt cx="396" cy="216"/>
          </a:xfrm>
        </p:grpSpPr>
        <p:sp>
          <p:nvSpPr>
            <p:cNvPr id="138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9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40" name="Picture 20" descr="mous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7" name="AutoShape 11"/>
          <p:cNvCxnSpPr>
            <a:cxnSpLocks noChangeShapeType="1"/>
          </p:cNvCxnSpPr>
          <p:nvPr/>
        </p:nvCxnSpPr>
        <p:spPr bwMode="auto">
          <a:xfrm rot="16200000" flipH="1">
            <a:off x="4346589" y="6939669"/>
            <a:ext cx="609205" cy="1577606"/>
          </a:xfrm>
          <a:prstGeom prst="bentConnector3">
            <a:avLst>
              <a:gd name="adj1" fmla="val 2967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8" name="Oval 7"/>
          <p:cNvSpPr>
            <a:spLocks noChangeArrowheads="1"/>
          </p:cNvSpPr>
          <p:nvPr/>
        </p:nvSpPr>
        <p:spPr bwMode="auto">
          <a:xfrm>
            <a:off x="1530350" y="7672538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3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169" name="Text Box 2"/>
          <p:cNvSpPr txBox="1">
            <a:spLocks noChangeArrowheads="1"/>
          </p:cNvSpPr>
          <p:nvPr/>
        </p:nvSpPr>
        <p:spPr bwMode="auto">
          <a:xfrm>
            <a:off x="1704974" y="7609800"/>
            <a:ext cx="496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선택한 재평가 공고의 상세내용을 확인할 수 있습니다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첨부파일을 클릭하면 첨부파일 내용을 확인하고 저장할 수 있습니다</a:t>
            </a:r>
            <a:r>
              <a:rPr lang="en-US" altLang="ko-KR" sz="1000" b="0" dirty="0" smtClean="0"/>
              <a:t>.</a:t>
            </a:r>
          </a:p>
        </p:txBody>
      </p:sp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3267" y="8037190"/>
            <a:ext cx="3707768" cy="166561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1" name="AutoShape 16"/>
          <p:cNvSpPr>
            <a:spLocks noChangeArrowheads="1"/>
          </p:cNvSpPr>
          <p:nvPr/>
        </p:nvSpPr>
        <p:spPr bwMode="auto">
          <a:xfrm>
            <a:off x="3448848" y="8865866"/>
            <a:ext cx="447674" cy="19050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72" name="Group 17"/>
          <p:cNvGrpSpPr>
            <a:grpSpLocks/>
          </p:cNvGrpSpPr>
          <p:nvPr/>
        </p:nvGrpSpPr>
        <p:grpSpPr bwMode="auto">
          <a:xfrm>
            <a:off x="3450435" y="8637377"/>
            <a:ext cx="485775" cy="277812"/>
            <a:chOff x="824" y="1306"/>
            <a:chExt cx="396" cy="216"/>
          </a:xfrm>
        </p:grpSpPr>
        <p:sp>
          <p:nvSpPr>
            <p:cNvPr id="173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4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75" name="Picture 20" descr="mous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6" name="Text Box 2"/>
          <p:cNvSpPr txBox="1">
            <a:spLocks noChangeArrowheads="1"/>
          </p:cNvSpPr>
          <p:nvPr/>
        </p:nvSpPr>
        <p:spPr bwMode="auto">
          <a:xfrm>
            <a:off x="3502810" y="923925"/>
            <a:ext cx="20039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marL="180975" indent="-180975">
              <a:buAutoNum type="arabicPeriod"/>
            </a:pPr>
            <a:r>
              <a:rPr lang="ko-KR" altLang="en-US" sz="1000" b="0" dirty="0" smtClean="0"/>
              <a:t>재평가 공고</a:t>
            </a:r>
            <a:endParaRPr lang="en-US" altLang="ko-KR" sz="1000" b="0" dirty="0" smtClean="0"/>
          </a:p>
          <a:p>
            <a:pPr marL="180975" indent="-180975">
              <a:buFontTx/>
              <a:buAutoNum type="arabicPeriod"/>
            </a:pPr>
            <a:r>
              <a:rPr lang="ko-KR" altLang="en-US" sz="1000" b="0" dirty="0" smtClean="0"/>
              <a:t>재평가보고 목록</a:t>
            </a:r>
            <a:endParaRPr lang="en-US" altLang="ko-KR" sz="1000" b="0" dirty="0" smtClean="0"/>
          </a:p>
          <a:p>
            <a:pPr marL="180975" indent="-180975">
              <a:buFontTx/>
              <a:buAutoNum type="arabicPeriod"/>
            </a:pP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재평가 결과공고</a:t>
            </a:r>
            <a:endParaRPr lang="en-US" altLang="ko-KR" sz="1000" b="0" dirty="0" smtClean="0"/>
          </a:p>
        </p:txBody>
      </p:sp>
      <p:sp>
        <p:nvSpPr>
          <p:cNvPr id="177" name="AutoShape 5"/>
          <p:cNvSpPr>
            <a:spLocks noChangeArrowheads="1"/>
          </p:cNvSpPr>
          <p:nvPr/>
        </p:nvSpPr>
        <p:spPr bwMode="auto">
          <a:xfrm>
            <a:off x="701015" y="2038351"/>
            <a:ext cx="360363" cy="1524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charset="0"/>
              </a:rPr>
              <a:t>1 - 1</a:t>
            </a:r>
            <a:endParaRPr lang="en-US" altLang="ko-K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990717" y="1981200"/>
            <a:ext cx="2094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재평가공고 상세내용 확인</a:t>
            </a:r>
            <a:endParaRPr lang="ko-KR" altLang="en-US" sz="1000" spc="-3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9" name="AutoShape 5"/>
          <p:cNvSpPr>
            <a:spLocks noChangeArrowheads="1"/>
          </p:cNvSpPr>
          <p:nvPr/>
        </p:nvSpPr>
        <p:spPr bwMode="auto">
          <a:xfrm>
            <a:off x="2776562" y="2038351"/>
            <a:ext cx="360363" cy="1524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charset="0"/>
              </a:rPr>
              <a:t>1 - 2</a:t>
            </a:r>
            <a:endParaRPr lang="en-US" altLang="ko-K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066264" y="1981200"/>
            <a:ext cx="159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재평가 제외신청하기</a:t>
            </a:r>
          </a:p>
        </p:txBody>
      </p:sp>
      <p:sp>
        <p:nvSpPr>
          <p:cNvPr id="181" name="AutoShape 5"/>
          <p:cNvSpPr>
            <a:spLocks noChangeArrowheads="1"/>
          </p:cNvSpPr>
          <p:nvPr/>
        </p:nvSpPr>
        <p:spPr bwMode="auto">
          <a:xfrm>
            <a:off x="4585501" y="2038351"/>
            <a:ext cx="360363" cy="1524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charset="0"/>
              </a:rPr>
              <a:t>1 - 3</a:t>
            </a:r>
            <a:endParaRPr lang="en-US" altLang="ko-K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875202" y="1981200"/>
            <a:ext cx="19573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재평가 신청하기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3311140"/>
            <a:ext cx="4768005" cy="3112677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530350" y="914400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04974" y="847725"/>
            <a:ext cx="496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                 버튼을 클릭하여 보완연기요청을 할 수 있습니다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919164"/>
            <a:ext cx="68103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805" y="1148060"/>
            <a:ext cx="4762346" cy="579940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139221" y="1515477"/>
            <a:ext cx="537518" cy="20002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165888" y="1312278"/>
            <a:ext cx="452439" cy="247650"/>
            <a:chOff x="824" y="1306"/>
            <a:chExt cx="396" cy="216"/>
          </a:xfrm>
        </p:grpSpPr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4" name="Picture 34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AutoShape 11"/>
          <p:cNvCxnSpPr>
            <a:cxnSpLocks noChangeShapeType="1"/>
            <a:stCxn id="10" idx="2"/>
            <a:endCxn id="49154" idx="0"/>
          </p:cNvCxnSpPr>
          <p:nvPr/>
        </p:nvCxnSpPr>
        <p:spPr bwMode="auto">
          <a:xfrm rot="16200000" flipH="1">
            <a:off x="4732053" y="1391430"/>
            <a:ext cx="231583" cy="87972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04974" y="6477000"/>
            <a:ext cx="4962526" cy="4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보완연기 요청일자를 선택하고 </a:t>
            </a: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첨부파일을 첨부합니다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            </a:t>
            </a:r>
            <a:r>
              <a:rPr lang="ko-KR" altLang="en-US" sz="1000" b="0" dirty="0" smtClean="0"/>
              <a:t>버튼을 클릭하여 보완연기 요청을 완료합니다</a:t>
            </a:r>
            <a:r>
              <a:rPr lang="en-US" altLang="ko-KR" sz="1000" b="0" dirty="0" smtClean="0"/>
              <a:t>.</a:t>
            </a:r>
          </a:p>
        </p:txBody>
      </p:sp>
      <p:pic>
        <p:nvPicPr>
          <p:cNvPr id="49154" name="Picture 2" descr="D:\=== 작업중 ===\2012_매뉴얼\의료기기_고도화\20121112_재평가\재평가 캡춰\REEVALT2\화면 캡쳐9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4325" y="1947086"/>
            <a:ext cx="2326766" cy="1160671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04974" y="1950018"/>
            <a:ext cx="496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보완연기신청은 최대 </a:t>
            </a:r>
            <a:r>
              <a:rPr lang="en-US" altLang="ko-KR" sz="1000" b="0" dirty="0" smtClean="0"/>
              <a:t>2</a:t>
            </a:r>
            <a:r>
              <a:rPr lang="ko-KR" altLang="en-US" sz="1000" b="0" dirty="0" smtClean="0"/>
              <a:t>번까지만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</a:t>
            </a:r>
            <a:r>
              <a:rPr lang="ko-KR" altLang="en-US" sz="1000" b="0" dirty="0" smtClean="0"/>
              <a:t> 가능합니다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320321" y="2824867"/>
            <a:ext cx="537518" cy="20002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5346988" y="2621668"/>
            <a:ext cx="452439" cy="247650"/>
            <a:chOff x="824" y="1306"/>
            <a:chExt cx="396" cy="216"/>
          </a:xfrm>
        </p:grpSpPr>
        <p:sp>
          <p:nvSpPr>
            <p:cNvPr id="24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26" name="Picture 34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7" name="AutoShape 11"/>
          <p:cNvCxnSpPr>
            <a:cxnSpLocks noChangeShapeType="1"/>
            <a:stCxn id="22" idx="2"/>
            <a:endCxn id="5" idx="0"/>
          </p:cNvCxnSpPr>
          <p:nvPr/>
        </p:nvCxnSpPr>
        <p:spPr bwMode="auto">
          <a:xfrm rot="5400000">
            <a:off x="4687969" y="2410028"/>
            <a:ext cx="286247" cy="151597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" name="AutoShape 16"/>
          <p:cNvSpPr>
            <a:spLocks noChangeArrowheads="1"/>
          </p:cNvSpPr>
          <p:nvPr/>
        </p:nvSpPr>
        <p:spPr bwMode="auto">
          <a:xfrm>
            <a:off x="2777145" y="5514974"/>
            <a:ext cx="3499829" cy="61912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4177357" y="6187192"/>
            <a:ext cx="537518" cy="20002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4204024" y="5983993"/>
            <a:ext cx="452439" cy="247650"/>
            <a:chOff x="824" y="1306"/>
            <a:chExt cx="396" cy="216"/>
          </a:xfrm>
        </p:grpSpPr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42" name="Picture 34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8644" y="6704794"/>
            <a:ext cx="515931" cy="19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530350" y="914400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04974" y="847725"/>
            <a:ext cx="4962526" cy="2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보완이 완료되면                버튼을 클릭하여 보완을 완료합니다</a:t>
            </a:r>
            <a:r>
              <a:rPr lang="en-US" altLang="ko-KR" sz="1000" b="0" dirty="0" smtClean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538" y="917076"/>
            <a:ext cx="623887" cy="14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 descr="D:\=== 작업중 ===\2012_매뉴얼\의료기기_고도화\20121112_재평가\재평가 캡춰\REEVALT2\화면 캡쳐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2008" y="1958620"/>
            <a:ext cx="1636494" cy="114220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805" y="1148060"/>
            <a:ext cx="4762346" cy="579940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615346" y="1515477"/>
            <a:ext cx="537518" cy="20002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642013" y="1312278"/>
            <a:ext cx="452439" cy="247650"/>
            <a:chOff x="824" y="1306"/>
            <a:chExt cx="396" cy="216"/>
          </a:xfrm>
        </p:grpSpPr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4" name="Picture 34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AutoShape 11"/>
          <p:cNvCxnSpPr>
            <a:cxnSpLocks noChangeShapeType="1"/>
            <a:stCxn id="10" idx="2"/>
            <a:endCxn id="50178" idx="0"/>
          </p:cNvCxnSpPr>
          <p:nvPr/>
        </p:nvCxnSpPr>
        <p:spPr bwMode="auto">
          <a:xfrm rot="16200000" flipH="1">
            <a:off x="4645622" y="953986"/>
            <a:ext cx="243117" cy="17661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5450" y="5540845"/>
            <a:ext cx="4743450" cy="3222482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663700" y="3368647"/>
            <a:ext cx="4818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0" dirty="0"/>
              <a:t>- </a:t>
            </a:r>
            <a:r>
              <a:rPr lang="ko-KR" altLang="en-US" sz="1000" b="0" dirty="0" smtClean="0"/>
              <a:t>민원신청이 완료되면서 신청완료 메시지 화면이 나옵니다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b="0" dirty="0" smtClean="0"/>
              <a:t>- “</a:t>
            </a:r>
            <a:r>
              <a:rPr lang="ko-KR" altLang="en-US" sz="1000" b="0" dirty="0" smtClean="0"/>
              <a:t>신청내역 확인”버튼을 클릭하면 아래와 같이 처리단계를 확인할 수 있습니다</a:t>
            </a:r>
            <a:r>
              <a:rPr lang="en-US" altLang="ko-KR" sz="1000" b="0" dirty="0" smtClean="0"/>
              <a:t>.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3411791" y="3825863"/>
            <a:ext cx="3124200" cy="1639092"/>
            <a:chOff x="3411791" y="3234537"/>
            <a:chExt cx="3124200" cy="1639092"/>
          </a:xfrm>
        </p:grpSpPr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11791" y="3234537"/>
              <a:ext cx="3124200" cy="163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4895850" y="4301241"/>
              <a:ext cx="552414" cy="223133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4937413" y="4098043"/>
              <a:ext cx="452439" cy="247650"/>
              <a:chOff x="824" y="1306"/>
              <a:chExt cx="396" cy="216"/>
            </a:xfrm>
          </p:grpSpPr>
          <p:sp>
            <p:nvSpPr>
              <p:cNvPr id="29" name="AutoShape 32"/>
              <p:cNvSpPr>
                <a:spLocks noChangeArrowheads="1"/>
              </p:cNvSpPr>
              <p:nvPr/>
            </p:nvSpPr>
            <p:spPr bwMode="auto">
              <a:xfrm>
                <a:off x="896" y="1306"/>
                <a:ext cx="324" cy="216"/>
              </a:xfrm>
              <a:prstGeom prst="irregularSeal1">
                <a:avLst/>
              </a:prstGeom>
              <a:solidFill>
                <a:schemeClr val="bg1"/>
              </a:solidFill>
              <a:ln w="6350">
                <a:solidFill>
                  <a:srgbClr val="26262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971" y="1375"/>
                <a:ext cx="156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1000" spc="-150" dirty="0">
                    <a:latin typeface="Arial" pitchFamily="34" charset="0"/>
                    <a:ea typeface="휴먼옛체" pitchFamily="18" charset="-127"/>
                  </a:rPr>
                  <a:t>Click</a:t>
                </a:r>
              </a:p>
            </p:txBody>
          </p:sp>
          <p:pic>
            <p:nvPicPr>
              <p:cNvPr id="31" name="Picture 34" descr="mouse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1092528">
                <a:off x="824" y="1306"/>
                <a:ext cx="1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24" name="AutoShape 11"/>
          <p:cNvCxnSpPr>
            <a:cxnSpLocks noChangeShapeType="1"/>
            <a:endCxn id="50181" idx="0"/>
          </p:cNvCxnSpPr>
          <p:nvPr/>
        </p:nvCxnSpPr>
        <p:spPr bwMode="auto">
          <a:xfrm rot="5400000">
            <a:off x="4407044" y="4775831"/>
            <a:ext cx="425145" cy="110488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1954947"/>
            <a:ext cx="4786313" cy="1321653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064328"/>
            <a:ext cx="122396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재평가보고목록</a:t>
            </a: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</a:b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 시안</a:t>
            </a: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의견서 작성</a:t>
            </a:r>
            <a:endParaRPr lang="ko-KR" altLang="en-US" sz="1100" spc="-4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33425" y="899228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2 - 3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5562600" y="2529221"/>
            <a:ext cx="453010" cy="18909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547013" y="2320554"/>
            <a:ext cx="452439" cy="247650"/>
            <a:chOff x="824" y="1306"/>
            <a:chExt cx="396" cy="216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1" name="Picture 34" descr="mou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00200" y="3504395"/>
            <a:ext cx="499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0" dirty="0" smtClean="0"/>
              <a:t>- “</a:t>
            </a:r>
            <a:r>
              <a:rPr lang="ko-KR" altLang="en-US" sz="1000" b="0" dirty="0" smtClean="0"/>
              <a:t>전자민원창구 재평가 </a:t>
            </a:r>
            <a:r>
              <a:rPr lang="en-US" altLang="ko-KR" sz="1000" b="0" dirty="0" smtClean="0"/>
              <a:t>MI</a:t>
            </a:r>
            <a:r>
              <a:rPr lang="ko-KR" altLang="en-US" sz="1000" b="0" dirty="0" smtClean="0"/>
              <a:t>팝업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 창의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재평가 시안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에서는 식약청 담당자가 작성한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시안 내용과 첨부파일을</a:t>
            </a: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확인할 수 있습니다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000" b="0" dirty="0" smtClean="0"/>
              <a:t>-</a:t>
            </a:r>
            <a:r>
              <a:rPr lang="ko-KR" altLang="en-US" sz="1000" b="0" dirty="0" smtClean="0"/>
              <a:t>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재평가</a:t>
            </a: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의견서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에서 의견서 제목</a:t>
            </a:r>
            <a:r>
              <a:rPr lang="en-US" altLang="ko-KR" sz="1000" b="0" dirty="0" smtClean="0"/>
              <a:t>, </a:t>
            </a:r>
            <a:r>
              <a:rPr lang="ko-KR" altLang="en-US" sz="1000" b="0" dirty="0" smtClean="0"/>
              <a:t>의견자명</a:t>
            </a:r>
            <a:r>
              <a:rPr lang="en-US" altLang="ko-KR" sz="1000" b="0" dirty="0" smtClean="0"/>
              <a:t>, </a:t>
            </a:r>
            <a:r>
              <a:rPr lang="ko-KR" altLang="en-US" sz="1000" b="0" dirty="0" smtClean="0"/>
              <a:t>의견서내용을 작성하고</a:t>
            </a:r>
            <a:r>
              <a:rPr lang="en-US" altLang="ko-KR" sz="1000" b="0" dirty="0" smtClean="0"/>
              <a:t>, </a:t>
            </a:r>
            <a:r>
              <a:rPr lang="ko-KR" altLang="en-US" sz="1000" b="0" dirty="0" smtClean="0"/>
              <a:t>의견서 첨부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파일을 파일 </a:t>
            </a:r>
            <a:r>
              <a:rPr lang="ko-KR" altLang="en-US" sz="1000" b="0" dirty="0" err="1" smtClean="0"/>
              <a:t>찾기하여</a:t>
            </a:r>
            <a:r>
              <a:rPr lang="ko-KR" altLang="en-US" sz="1000" b="0" dirty="0" smtClean="0"/>
              <a:t> 첨부합니다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152899" y="2548271"/>
            <a:ext cx="428625" cy="185404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606549" y="1104900"/>
            <a:ext cx="5089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보완 완료 후 </a:t>
            </a:r>
            <a:r>
              <a:rPr lang="ko-KR" altLang="en-US" sz="1000" b="0" dirty="0" err="1" smtClean="0"/>
              <a:t>식약청</a:t>
            </a:r>
            <a:r>
              <a:rPr lang="ko-KR" altLang="en-US" sz="1000" b="0" dirty="0" smtClean="0"/>
              <a:t> 담당자가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재평가 시안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을 작성하면 재평가보고의 진행상태가 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“</a:t>
            </a:r>
            <a:r>
              <a:rPr lang="ko-KR" altLang="en-US" sz="1000" b="0" dirty="0" smtClean="0"/>
              <a:t>시안완료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가 됩니다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 시안내용을 확인하기 위해               버튼을 클릭하면 </a:t>
            </a:r>
            <a:r>
              <a:rPr lang="en-US" altLang="ko-KR" sz="1000" b="0" dirty="0" smtClean="0"/>
              <a:t>“</a:t>
            </a:r>
            <a:r>
              <a:rPr lang="ko-KR" altLang="en-US" sz="1000" b="0" dirty="0" smtClean="0"/>
              <a:t>전자민원창구 재평가 </a:t>
            </a:r>
            <a:r>
              <a:rPr lang="en-US" altLang="ko-KR" sz="1000" b="0" dirty="0" smtClean="0"/>
              <a:t>MI</a:t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 </a:t>
            </a:r>
            <a:r>
              <a:rPr lang="ko-KR" altLang="en-US" sz="1000" b="0" dirty="0" smtClean="0"/>
              <a:t>팝업</a:t>
            </a:r>
            <a:r>
              <a:rPr lang="en-US" altLang="ko-KR" sz="1000" b="0" dirty="0" smtClean="0"/>
              <a:t>” </a:t>
            </a:r>
            <a:r>
              <a:rPr lang="ko-KR" altLang="en-US" sz="1000" b="0" dirty="0" smtClean="0"/>
              <a:t>창이 나옵니다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1530350" y="1167697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524000"/>
            <a:ext cx="552450" cy="1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2530" y="4533900"/>
            <a:ext cx="4580739" cy="28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134155" y="7057637"/>
            <a:ext cx="670940" cy="22719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5227533" y="6868020"/>
            <a:ext cx="452439" cy="247650"/>
            <a:chOff x="824" y="1306"/>
            <a:chExt cx="396" cy="216"/>
          </a:xfrm>
        </p:grpSpPr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22" name="Picture 34" descr="mou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600200" y="4256901"/>
            <a:ext cx="4991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0" dirty="0" smtClean="0"/>
              <a:t>- </a:t>
            </a:r>
            <a:r>
              <a:rPr lang="ko-KR" altLang="en-US" sz="1000" b="0" dirty="0" smtClean="0"/>
              <a:t>재평가 의견서 작성이 완료되면                버튼을 클릭합니다</a:t>
            </a:r>
            <a:r>
              <a:rPr lang="en-US" altLang="ko-KR" sz="1000" b="0" dirty="0" smtClean="0"/>
              <a:t>.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2362" y="4311975"/>
            <a:ext cx="619125" cy="1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1999857" y="5914637"/>
            <a:ext cx="3024187" cy="117969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4812" y="8020821"/>
            <a:ext cx="4814887" cy="1570037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530350" y="1543050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2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1530350" y="3562350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3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1530350" y="7734338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4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600200" y="7677188"/>
            <a:ext cx="4991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0" dirty="0" smtClean="0"/>
              <a:t>- </a:t>
            </a:r>
            <a:r>
              <a:rPr lang="ko-KR" altLang="en-US" sz="1000" b="0" dirty="0" smtClean="0"/>
              <a:t>의견서 제출이 완료되면 진행상태가 </a:t>
            </a:r>
            <a:r>
              <a:rPr lang="en-US" altLang="ko-KR" sz="1000" b="0" dirty="0" smtClean="0"/>
              <a:t>“</a:t>
            </a:r>
            <a:r>
              <a:rPr lang="ko-KR" altLang="en-US" sz="1000" b="0" dirty="0" smtClean="0"/>
              <a:t>시안완료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에서 </a:t>
            </a:r>
            <a:r>
              <a:rPr lang="en-US" altLang="ko-KR" sz="1000" b="0" dirty="0" smtClean="0"/>
              <a:t>“</a:t>
            </a:r>
            <a:r>
              <a:rPr lang="ko-KR" altLang="en-US" sz="1000" b="0" dirty="0" smtClean="0"/>
              <a:t>의견서완료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로 바뀝니다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4152899" y="8621535"/>
            <a:ext cx="466725" cy="17956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cxnSp>
        <p:nvCxnSpPr>
          <p:cNvPr id="33" name="AutoShape 11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4994563" y="3512852"/>
            <a:ext cx="1815589" cy="226505"/>
          </a:xfrm>
          <a:prstGeom prst="bentConnector3">
            <a:avLst>
              <a:gd name="adj1" fmla="val 40557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9" y="1894680"/>
            <a:ext cx="4760912" cy="1847850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064328"/>
            <a:ext cx="122396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재평가보고목록</a:t>
            </a: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</a:b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 후속조치 작성</a:t>
            </a:r>
            <a:endParaRPr lang="ko-KR" altLang="en-US" sz="1100" spc="-4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33425" y="899228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2 - 4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5180007" y="3281537"/>
            <a:ext cx="453010" cy="18909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164420" y="3072870"/>
            <a:ext cx="452439" cy="247650"/>
            <a:chOff x="824" y="1306"/>
            <a:chExt cx="396" cy="216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1" name="Picture 34" descr="mou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00200" y="3913980"/>
            <a:ext cx="4991100" cy="8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0" dirty="0" smtClean="0"/>
              <a:t>- “</a:t>
            </a:r>
            <a:r>
              <a:rPr lang="ko-KR" altLang="en-US" sz="1000" b="0" dirty="0" smtClean="0"/>
              <a:t>전자민원창구 재평가 </a:t>
            </a:r>
            <a:r>
              <a:rPr lang="en-US" altLang="ko-KR" sz="1000" b="0" dirty="0" smtClean="0"/>
              <a:t>MI</a:t>
            </a:r>
            <a:r>
              <a:rPr lang="ko-KR" altLang="en-US" sz="1000" b="0" dirty="0" smtClean="0"/>
              <a:t>팝업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 창의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후속조치 지시사항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에서 식약청 담당자가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</a:t>
            </a:r>
            <a:r>
              <a:rPr lang="ko-KR" altLang="en-US" sz="1000" b="0" dirty="0" smtClean="0"/>
              <a:t> 작성한</a:t>
            </a: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후속조치 지시사항을 확인합니다</a:t>
            </a:r>
            <a:r>
              <a:rPr lang="en-US" altLang="ko-KR" sz="1000" b="0" dirty="0" smtClean="0"/>
              <a:t>.</a:t>
            </a:r>
            <a:br>
              <a:rPr lang="en-US" altLang="ko-KR" sz="1000" b="0" dirty="0" smtClean="0"/>
            </a:br>
            <a:r>
              <a:rPr lang="en-US" altLang="ko-KR" sz="1000" b="0" dirty="0" smtClean="0"/>
              <a:t>- ‘</a:t>
            </a:r>
            <a:r>
              <a:rPr lang="ko-KR" altLang="en-US" sz="1000" b="0" dirty="0" smtClean="0"/>
              <a:t>후속조치 조치사항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에서 조치사항을 입력하고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후속조치 첨부파일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에서 파일 첨부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합니다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158056" y="3214226"/>
            <a:ext cx="1000125" cy="204454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606549" y="1104900"/>
            <a:ext cx="5089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</a:t>
            </a:r>
            <a:r>
              <a:rPr lang="ko-KR" altLang="en-US" sz="1000" b="0" dirty="0" err="1" smtClean="0"/>
              <a:t>식약청</a:t>
            </a:r>
            <a:r>
              <a:rPr lang="ko-KR" altLang="en-US" sz="1000" b="0" dirty="0" smtClean="0"/>
              <a:t> 담당자의 처리결과가 적합이고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후속조치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를 작성하면 진행상태가 </a:t>
            </a:r>
            <a:r>
              <a:rPr lang="en-US" altLang="ko-KR" sz="1000" b="0" dirty="0" smtClean="0"/>
              <a:t>“</a:t>
            </a:r>
            <a:r>
              <a:rPr lang="ko-KR" altLang="en-US" sz="1000" b="0" dirty="0" smtClean="0"/>
              <a:t>재평가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완료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가 됩니다</a:t>
            </a:r>
            <a:r>
              <a:rPr lang="en-US" altLang="ko-KR" sz="1000" b="0" dirty="0" smtClean="0"/>
              <a:t>.</a:t>
            </a:r>
            <a:endParaRPr lang="en-US" altLang="ko-KR" sz="1000" b="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</a:t>
            </a:r>
            <a:r>
              <a:rPr lang="ko-KR" altLang="en-US" sz="1000" b="0" dirty="0" smtClean="0">
                <a:solidFill>
                  <a:srgbClr val="FF0000"/>
                </a:solidFill>
              </a:rPr>
              <a:t> </a:t>
            </a:r>
            <a:r>
              <a:rPr lang="ko-KR" altLang="en-US" sz="1000" b="0" dirty="0" smtClean="0"/>
              <a:t>후속조치 지시사항을 확인하기 위해             버튼을 클릭하면 </a:t>
            </a:r>
            <a:r>
              <a:rPr lang="en-US" altLang="ko-KR" sz="1000" b="0" dirty="0" smtClean="0"/>
              <a:t>“</a:t>
            </a:r>
            <a:r>
              <a:rPr lang="ko-KR" altLang="en-US" sz="1000" b="0" dirty="0" smtClean="0"/>
              <a:t>전자민원창구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 재평가 </a:t>
            </a:r>
            <a:r>
              <a:rPr lang="en-US" altLang="ko-KR" sz="1000" b="0" dirty="0" smtClean="0"/>
              <a:t>MI </a:t>
            </a:r>
            <a:r>
              <a:rPr lang="ko-KR" altLang="en-US" sz="1000" b="0" dirty="0" smtClean="0"/>
              <a:t>팝업</a:t>
            </a:r>
            <a:r>
              <a:rPr lang="en-US" altLang="ko-KR" sz="1000" b="0" dirty="0" smtClean="0"/>
              <a:t>” </a:t>
            </a:r>
            <a:r>
              <a:rPr lang="ko-KR" altLang="en-US" sz="1000" b="0" dirty="0" smtClean="0"/>
              <a:t>창이 나옵니다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1530350" y="1167697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600200" y="4666486"/>
            <a:ext cx="4991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0" dirty="0" smtClean="0"/>
              <a:t>- </a:t>
            </a:r>
            <a:r>
              <a:rPr lang="ko-KR" altLang="en-US" sz="1000" b="0" dirty="0" smtClean="0"/>
              <a:t>후속조치 조치사항 작성이 완료되면                버튼을 클릭합니다</a:t>
            </a:r>
            <a:r>
              <a:rPr lang="en-US" altLang="ko-KR" sz="1000" b="0" dirty="0" smtClean="0"/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2010562" y="4918746"/>
            <a:ext cx="4420401" cy="3014468"/>
            <a:chOff x="2420136" y="5815693"/>
            <a:chExt cx="4420401" cy="3014468"/>
          </a:xfrm>
        </p:grpSpPr>
        <p:pic>
          <p:nvPicPr>
            <p:cNvPr id="52228" name="Picture 4" descr="D:\=== 작업중 ===\2012_매뉴얼\의료기기_고도화\20121112_재평가\재평가 캡춰\REEVALT2\화면 캡쳐12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0136" y="5815693"/>
              <a:ext cx="4420401" cy="3014468"/>
            </a:xfrm>
            <a:prstGeom prst="rect">
              <a:avLst/>
            </a:prstGeom>
            <a:noFill/>
          </p:spPr>
        </p:pic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5570712" y="8387871"/>
              <a:ext cx="670940" cy="227190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664090" y="8198254"/>
              <a:ext cx="452439" cy="247650"/>
              <a:chOff x="824" y="1306"/>
              <a:chExt cx="396" cy="216"/>
            </a:xfrm>
          </p:grpSpPr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>
                <a:off x="896" y="1306"/>
                <a:ext cx="324" cy="216"/>
              </a:xfrm>
              <a:prstGeom prst="irregularSeal1">
                <a:avLst/>
              </a:prstGeom>
              <a:solidFill>
                <a:schemeClr val="bg1"/>
              </a:solidFill>
              <a:ln w="6350">
                <a:solidFill>
                  <a:srgbClr val="26262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" name="Rectangle 33"/>
              <p:cNvSpPr>
                <a:spLocks noChangeArrowheads="1"/>
              </p:cNvSpPr>
              <p:nvPr/>
            </p:nvSpPr>
            <p:spPr bwMode="auto">
              <a:xfrm>
                <a:off x="971" y="1375"/>
                <a:ext cx="156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1000" spc="-150" dirty="0">
                    <a:latin typeface="Arial" pitchFamily="34" charset="0"/>
                    <a:ea typeface="휴먼옛체" pitchFamily="18" charset="-127"/>
                  </a:rPr>
                  <a:t>Click</a:t>
                </a:r>
              </a:p>
            </p:txBody>
          </p:sp>
          <p:pic>
            <p:nvPicPr>
              <p:cNvPr id="22" name="Picture 34" descr="mouse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1092528">
                <a:off x="824" y="1306"/>
                <a:ext cx="1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2594373" y="7134225"/>
              <a:ext cx="2739627" cy="1114425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530350" y="1543050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2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1530350" y="3971935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3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cxnSp>
        <p:nvCxnSpPr>
          <p:cNvPr id="33" name="AutoShape 11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4813683" y="4063455"/>
            <a:ext cx="1412163" cy="226505"/>
          </a:xfrm>
          <a:prstGeom prst="bentConnector3">
            <a:avLst>
              <a:gd name="adj1" fmla="val 27067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3" y="1512824"/>
            <a:ext cx="488674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6627" y="4714876"/>
            <a:ext cx="585212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800" y="2138602"/>
            <a:ext cx="4795130" cy="2623345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1462915"/>
            <a:ext cx="0" cy="8244000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625024"/>
            <a:ext cx="1223963" cy="47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재평가</a:t>
            </a: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</a:b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 결과공고</a:t>
            </a:r>
            <a:endParaRPr lang="en-US" altLang="ko-KR" sz="1100" spc="-40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33425" y="1459924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557338" y="1703696"/>
            <a:ext cx="144462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663700" y="1637021"/>
            <a:ext cx="4965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“보고마당”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재평가보고”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 결과공고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에서 재평가보고 결과 공고 목록을 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확인할 수 있습니다</a:t>
            </a:r>
            <a:r>
              <a:rPr lang="en-US" altLang="ko-KR" sz="1000" b="0" dirty="0" smtClean="0"/>
              <a:t>.</a:t>
            </a:r>
            <a:endParaRPr lang="ko-KR" altLang="en-US" sz="1000" b="0" dirty="0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6050194" y="4366411"/>
            <a:ext cx="283931" cy="200024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947099" y="4159152"/>
            <a:ext cx="452439" cy="247650"/>
            <a:chOff x="824" y="1306"/>
            <a:chExt cx="396" cy="216"/>
          </a:xfrm>
        </p:grpSpPr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4" name="Picture 34" descr="mou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829986" y="4433084"/>
            <a:ext cx="521502" cy="152409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cxnSp>
        <p:nvCxnSpPr>
          <p:cNvPr id="17" name="AutoShape 11"/>
          <p:cNvCxnSpPr>
            <a:cxnSpLocks noChangeShapeType="1"/>
            <a:stCxn id="10" idx="2"/>
          </p:cNvCxnSpPr>
          <p:nvPr/>
        </p:nvCxnSpPr>
        <p:spPr bwMode="auto">
          <a:xfrm rot="5400000">
            <a:off x="5709902" y="4634257"/>
            <a:ext cx="550080" cy="4144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60375" y="928379"/>
            <a:ext cx="6016625" cy="236538"/>
          </a:xfrm>
          <a:prstGeom prst="rect">
            <a:avLst/>
          </a:prstGeom>
          <a:gradFill rotWithShape="1">
            <a:gsLst>
              <a:gs pos="0">
                <a:srgbClr val="7B7B7B">
                  <a:gamma/>
                  <a:tint val="76078"/>
                  <a:invGamma/>
                </a:srgbClr>
              </a:gs>
              <a:gs pos="100000">
                <a:srgbClr val="7B7B7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tIns="0" rIns="0" bIns="36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3. 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재평가 결과공고</a:t>
            </a:r>
            <a:endParaRPr kumimoji="0" lang="ko-KR" altLang="en-US" sz="1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58775" y="928379"/>
            <a:ext cx="82550" cy="23336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>
              <a:solidFill>
                <a:sysClr val="windowText" lastClr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white">
          <a:xfrm>
            <a:off x="350838" y="915679"/>
            <a:ext cx="3159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400" b="0" kern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4243788" y="2251850"/>
            <a:ext cx="518712" cy="257184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1722835" y="4061600"/>
            <a:ext cx="648889" cy="161934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46084" name="Picture 4" descr="D:\=== 작업중 ===\2012_매뉴얼\의료기기_고도화\20121112_재평가\재평가 캡춰\REEVALT2\화면 캡쳐1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4453" y="5218091"/>
            <a:ext cx="3062547" cy="2446392"/>
          </a:xfrm>
          <a:prstGeom prst="rect">
            <a:avLst/>
          </a:prstGeom>
          <a:noFill/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663700" y="4945947"/>
            <a:ext cx="4965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     아이콘을 클릭하면 해당 재평가 결과공고의 첨부파일을 확인할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</a:t>
            </a:r>
            <a:r>
              <a:rPr lang="ko-KR" altLang="en-US" sz="1000" b="0" dirty="0" smtClean="0"/>
              <a:t> 수 있습니다</a:t>
            </a:r>
            <a:r>
              <a:rPr lang="en-US" altLang="ko-KR" sz="1000" b="0" dirty="0" smtClean="0"/>
              <a:t>.</a:t>
            </a:r>
            <a:endParaRPr lang="ko-KR" altLang="en-US" sz="1000" b="0" dirty="0"/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1557338" y="5010150"/>
            <a:ext cx="144462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2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8325" y="4985544"/>
            <a:ext cx="247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530350" y="1143847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04974" y="1081109"/>
            <a:ext cx="4962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재평가 제외 신청할 품목의               버튼을 클릭합니다</a:t>
            </a:r>
            <a:r>
              <a:rPr lang="en-US" altLang="ko-KR" sz="1000" b="0" dirty="0" smtClean="0"/>
              <a:t>.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 t="-1263"/>
          <a:stretch>
            <a:fillRect/>
          </a:stretch>
        </p:blipFill>
        <p:spPr bwMode="auto">
          <a:xfrm>
            <a:off x="2371725" y="1335902"/>
            <a:ext cx="4066376" cy="289096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4654318" y="3640916"/>
            <a:ext cx="542925" cy="209549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4670770" y="3412426"/>
            <a:ext cx="485775" cy="277812"/>
            <a:chOff x="824" y="1306"/>
            <a:chExt cx="396" cy="216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33" name="Picture 20" descr="mou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38125" y="1064328"/>
            <a:ext cx="113823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재평가공고</a:t>
            </a:r>
            <a:r>
              <a:rPr lang="en-US" altLang="ko-KR" sz="110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dirty="0" smtClean="0">
                <a:latin typeface="돋움" pitchFamily="50" charset="-127"/>
                <a:ea typeface="돋움" pitchFamily="50" charset="-127"/>
              </a:rPr>
            </a:br>
            <a:r>
              <a:rPr lang="en-US" altLang="ko-KR" sz="110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제외신청</a:t>
            </a:r>
            <a:endParaRPr lang="en-US" altLang="ko-KR" sz="1100" dirty="0" smtClean="0">
              <a:latin typeface="돋움" pitchFamily="50" charset="-127"/>
              <a:ea typeface="돋움" pitchFamily="50" charset="-127"/>
            </a:endParaRPr>
          </a:p>
          <a:p>
            <a:pPr marL="85725" indent="-85725" algn="r">
              <a:lnSpc>
                <a:spcPct val="120000"/>
              </a:lnSpc>
            </a:pP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하기</a:t>
            </a:r>
            <a:endParaRPr lang="ko-KR" altLang="en-US" sz="11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733425" y="899228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1 - 2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1549400" y="4491099"/>
            <a:ext cx="144463" cy="1476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2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51" name="Rectangle 304"/>
          <p:cNvSpPr>
            <a:spLocks noChangeArrowheads="1"/>
          </p:cNvSpPr>
          <p:nvPr/>
        </p:nvSpPr>
        <p:spPr bwMode="auto">
          <a:xfrm>
            <a:off x="1668463" y="4438712"/>
            <a:ext cx="4792662" cy="626701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민원신청은 </a:t>
            </a:r>
            <a:r>
              <a:rPr lang="ko-KR" altLang="en-US" sz="1000" b="0" dirty="0">
                <a:solidFill>
                  <a:srgbClr val="000000"/>
                </a:solidFill>
                <a:latin typeface="+mn-ea"/>
                <a:ea typeface="+mn-ea"/>
              </a:rPr>
              <a:t>“공인인증서”가 필수입니다</a:t>
            </a:r>
            <a: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b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공인인증서로 </a:t>
            </a:r>
            <a:r>
              <a:rPr lang="ko-KR" altLang="en-US" sz="1000" b="0" dirty="0">
                <a:solidFill>
                  <a:srgbClr val="000000"/>
                </a:solidFill>
                <a:latin typeface="+mn-ea"/>
                <a:ea typeface="+mn-ea"/>
              </a:rPr>
              <a:t>인증을 해야만 다음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신청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단계로 이동할 </a:t>
            </a:r>
            <a:r>
              <a:rPr lang="ko-KR" altLang="en-US" sz="1000" b="0" dirty="0">
                <a:solidFill>
                  <a:srgbClr val="000000"/>
                </a:solidFill>
                <a:latin typeface="+mn-ea"/>
                <a:ea typeface="+mn-ea"/>
              </a:rPr>
              <a:t>수 있습니다</a:t>
            </a:r>
            <a: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400" y="4509252"/>
            <a:ext cx="1827213" cy="15505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0900" y="1128276"/>
            <a:ext cx="590550" cy="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Oval 5"/>
          <p:cNvSpPr>
            <a:spLocks noChangeArrowheads="1"/>
          </p:cNvSpPr>
          <p:nvPr/>
        </p:nvSpPr>
        <p:spPr bwMode="auto">
          <a:xfrm>
            <a:off x="1549400" y="6261867"/>
            <a:ext cx="144463" cy="1476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3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71" name="Rectangle 304"/>
          <p:cNvSpPr>
            <a:spLocks noChangeArrowheads="1"/>
          </p:cNvSpPr>
          <p:nvPr/>
        </p:nvSpPr>
        <p:spPr bwMode="auto">
          <a:xfrm>
            <a:off x="1687513" y="6193605"/>
            <a:ext cx="4875212" cy="811367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재평가대상 제외 신청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’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팝업 창이 열립니다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1000" b="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제외사유 항목을 선택하고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제외신청 사유를 입력합니다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                      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버튼으로 첨부 서류 파일을 추가 또는 삭제할 수 있습니다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재평가대상 제외 신청 내용 입력이 완료되면            버튼을 클릭하여 저장합니다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endParaRPr lang="en-US" altLang="ko-KR" sz="10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4989" y="6616085"/>
            <a:ext cx="976312" cy="17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8552" y="6809760"/>
            <a:ext cx="42062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2768" y="7019925"/>
            <a:ext cx="3220094" cy="267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AutoShape 16"/>
          <p:cNvSpPr>
            <a:spLocks noChangeArrowheads="1"/>
          </p:cNvSpPr>
          <p:nvPr/>
        </p:nvSpPr>
        <p:spPr bwMode="auto">
          <a:xfrm>
            <a:off x="5534603" y="9451333"/>
            <a:ext cx="428048" cy="190572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76" name="Group 17"/>
          <p:cNvGrpSpPr>
            <a:grpSpLocks/>
          </p:cNvGrpSpPr>
          <p:nvPr/>
        </p:nvGrpSpPr>
        <p:grpSpPr bwMode="auto">
          <a:xfrm>
            <a:off x="5521902" y="9213354"/>
            <a:ext cx="485775" cy="277812"/>
            <a:chOff x="824" y="1306"/>
            <a:chExt cx="396" cy="216"/>
          </a:xfrm>
        </p:grpSpPr>
        <p:sp>
          <p:nvSpPr>
            <p:cNvPr id="77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79" name="Picture 20" descr="mou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Rectangle 304"/>
          <p:cNvSpPr>
            <a:spLocks noChangeArrowheads="1"/>
          </p:cNvSpPr>
          <p:nvPr/>
        </p:nvSpPr>
        <p:spPr bwMode="auto">
          <a:xfrm>
            <a:off x="1687513" y="881815"/>
            <a:ext cx="4875212" cy="257369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재평가대상 제외 신청이 저장되면 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제외신청여부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’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가 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“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예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”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로 바뀝니다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10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4" y="1143393"/>
            <a:ext cx="4119563" cy="16589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448300" y="2005784"/>
            <a:ext cx="238126" cy="19050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4" y="3733607"/>
            <a:ext cx="4119561" cy="236660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Rectangle 304"/>
          <p:cNvSpPr>
            <a:spLocks noChangeArrowheads="1"/>
          </p:cNvSpPr>
          <p:nvPr/>
        </p:nvSpPr>
        <p:spPr bwMode="auto">
          <a:xfrm>
            <a:off x="1687513" y="3096403"/>
            <a:ext cx="4875212" cy="626701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0" dirty="0" err="1" smtClean="0">
                <a:solidFill>
                  <a:srgbClr val="000000"/>
                </a:solidFill>
                <a:latin typeface="+mn-ea"/>
                <a:ea typeface="+mn-ea"/>
              </a:rPr>
              <a:t>식약청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담당자의 제외신청이 처리 완료되면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아래 그림과 같이 제외결과는 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처리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’,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처리단계가 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재평가완료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’,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처리결과는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제외처리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로 바뀝니다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10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4724400" y="5546760"/>
            <a:ext cx="1647826" cy="20002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674" y="6928648"/>
            <a:ext cx="4119561" cy="12477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" name="Rectangle 304"/>
          <p:cNvSpPr>
            <a:spLocks noChangeArrowheads="1"/>
          </p:cNvSpPr>
          <p:nvPr/>
        </p:nvSpPr>
        <p:spPr bwMode="auto">
          <a:xfrm>
            <a:off x="1687513" y="6469184"/>
            <a:ext cx="4875212" cy="442035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제외 처리된 재평가 품목의           버튼을 클릭하면 이미 재평가 신청했음을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알리는 메시지가 나옵니다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    </a:t>
            </a:r>
            <a:endParaRPr lang="en-US" altLang="ko-KR" sz="10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5915603" y="7776373"/>
            <a:ext cx="428048" cy="190572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5902902" y="7538394"/>
            <a:ext cx="485775" cy="277812"/>
            <a:chOff x="824" y="1306"/>
            <a:chExt cx="396" cy="216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28" name="Picture 20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2417" y="6530344"/>
            <a:ext cx="40743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 descr="D:\=== 작업중 ===\2012_매뉴얼\의료기기_고도화\20121112_재평가\재평가 캡춰\REEVALT2\화면 캡쳐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9150" y="8393008"/>
            <a:ext cx="1829594" cy="1093918"/>
          </a:xfrm>
          <a:prstGeom prst="rect">
            <a:avLst/>
          </a:prstGeom>
          <a:noFill/>
        </p:spPr>
      </p:pic>
      <p:cxnSp>
        <p:nvCxnSpPr>
          <p:cNvPr id="31" name="AutoShape 11"/>
          <p:cNvCxnSpPr>
            <a:cxnSpLocks noChangeShapeType="1"/>
            <a:stCxn id="24" idx="2"/>
            <a:endCxn id="41988" idx="0"/>
          </p:cNvCxnSpPr>
          <p:nvPr/>
        </p:nvCxnSpPr>
        <p:spPr bwMode="auto">
          <a:xfrm rot="5400000">
            <a:off x="5623756" y="7887136"/>
            <a:ext cx="426063" cy="585680"/>
          </a:xfrm>
          <a:prstGeom prst="bentConnector3">
            <a:avLst>
              <a:gd name="adj1" fmla="val 6788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530350" y="1143847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04974" y="1081109"/>
            <a:ext cx="4962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재평가 신청할 품목의            버튼을 클릭합니다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38125" y="1064328"/>
            <a:ext cx="113823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재평가공고</a:t>
            </a:r>
            <a:endParaRPr lang="en-US" altLang="ko-KR" sz="1100" dirty="0" smtClean="0">
              <a:latin typeface="돋움" pitchFamily="50" charset="-127"/>
              <a:ea typeface="돋움" pitchFamily="50" charset="-127"/>
            </a:endParaRPr>
          </a:p>
          <a:p>
            <a:pPr marL="85725" indent="-85725" algn="r">
              <a:lnSpc>
                <a:spcPct val="120000"/>
              </a:lnSpc>
            </a:pPr>
            <a:r>
              <a:rPr lang="en-US" altLang="ko-KR" sz="110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재평가</a:t>
            </a:r>
            <a:r>
              <a:rPr lang="en-US" altLang="ko-KR" sz="110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dirty="0" smtClean="0">
                <a:latin typeface="돋움" pitchFamily="50" charset="-127"/>
                <a:ea typeface="돋움" pitchFamily="50" charset="-127"/>
              </a:rPr>
            </a:br>
            <a:r>
              <a:rPr lang="ko-KR" altLang="en-US" sz="1100" dirty="0" smtClean="0">
                <a:latin typeface="돋움" pitchFamily="50" charset="-127"/>
                <a:ea typeface="돋움" pitchFamily="50" charset="-127"/>
              </a:rPr>
              <a:t>신청하기</a:t>
            </a:r>
            <a:endParaRPr lang="ko-KR" altLang="en-US" sz="11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733425" y="899228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1 - 3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377" y="1143000"/>
            <a:ext cx="40743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225" y="1371600"/>
            <a:ext cx="4221613" cy="271462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5887028" y="3438490"/>
            <a:ext cx="428048" cy="190572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5874327" y="3200511"/>
            <a:ext cx="485775" cy="277812"/>
            <a:chOff x="824" y="1306"/>
            <a:chExt cx="396" cy="216"/>
          </a:xfrm>
        </p:grpSpPr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37" name="Picture 20" descr="mous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549400" y="4262499"/>
            <a:ext cx="144463" cy="1476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2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41" name="Rectangle 304"/>
          <p:cNvSpPr>
            <a:spLocks noChangeArrowheads="1"/>
          </p:cNvSpPr>
          <p:nvPr/>
        </p:nvSpPr>
        <p:spPr bwMode="auto">
          <a:xfrm>
            <a:off x="1668463" y="4210112"/>
            <a:ext cx="4792662" cy="626701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민원신청은 </a:t>
            </a:r>
            <a:r>
              <a:rPr lang="ko-KR" altLang="en-US" sz="1000" b="0" dirty="0">
                <a:solidFill>
                  <a:srgbClr val="000000"/>
                </a:solidFill>
                <a:latin typeface="+mn-ea"/>
                <a:ea typeface="+mn-ea"/>
              </a:rPr>
              <a:t>“공인인증서”가 필수입니다</a:t>
            </a:r>
            <a: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b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공인인증서로 </a:t>
            </a:r>
            <a:r>
              <a:rPr lang="ko-KR" altLang="en-US" sz="1000" b="0" dirty="0">
                <a:solidFill>
                  <a:srgbClr val="000000"/>
                </a:solidFill>
                <a:latin typeface="+mn-ea"/>
                <a:ea typeface="+mn-ea"/>
              </a:rPr>
              <a:t>인증을 해야만 다음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신청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단계로 이동할 </a:t>
            </a:r>
            <a:r>
              <a:rPr lang="ko-KR" altLang="en-US" sz="1000" b="0" dirty="0">
                <a:solidFill>
                  <a:srgbClr val="000000"/>
                </a:solidFill>
                <a:latin typeface="+mn-ea"/>
                <a:ea typeface="+mn-ea"/>
              </a:rPr>
              <a:t>수 있습니다</a:t>
            </a:r>
            <a:r>
              <a:rPr lang="en-US" altLang="ko-KR" sz="1000" b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7400" y="4280652"/>
            <a:ext cx="1827213" cy="15505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0099" y="6615097"/>
            <a:ext cx="4652140" cy="28757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1549400" y="6022185"/>
            <a:ext cx="144463" cy="1476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3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44" name="Rectangle 304"/>
          <p:cNvSpPr>
            <a:spLocks noChangeArrowheads="1"/>
          </p:cNvSpPr>
          <p:nvPr/>
        </p:nvSpPr>
        <p:spPr bwMode="auto">
          <a:xfrm>
            <a:off x="1687513" y="5953923"/>
            <a:ext cx="4875212" cy="626701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의료기기 재평가 신청서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’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</a:rPr>
              <a:t>창이 열립니다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1000" b="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신청인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정보에 변경 사항이 있으면 수정합니다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신청인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’, 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담당자 성명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’, 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담당자 전화번호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를 입력합니다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endParaRPr lang="en-US" altLang="ko-KR" sz="10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4148137" y="8785919"/>
            <a:ext cx="1500187" cy="523947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3536961"/>
            <a:ext cx="4076700" cy="10477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549400" y="935037"/>
            <a:ext cx="144463" cy="1476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4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6" name="Rectangle 304"/>
          <p:cNvSpPr>
            <a:spLocks noChangeArrowheads="1"/>
          </p:cNvSpPr>
          <p:nvPr/>
        </p:nvSpPr>
        <p:spPr bwMode="auto">
          <a:xfrm>
            <a:off x="1687513" y="885825"/>
            <a:ext cx="4875212" cy="257369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                       버튼으로 첨부 파일을 추가 또는 삭제할 수 있습니다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endParaRPr lang="en-US" altLang="ko-KR" sz="10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989" y="921570"/>
            <a:ext cx="976312" cy="17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9350" y="1160494"/>
            <a:ext cx="4076700" cy="147793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670971" y="1724025"/>
            <a:ext cx="1510504" cy="35242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549400" y="3044032"/>
            <a:ext cx="144463" cy="1476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12" name="Rectangle 304"/>
          <p:cNvSpPr>
            <a:spLocks noChangeArrowheads="1"/>
          </p:cNvSpPr>
          <p:nvPr/>
        </p:nvSpPr>
        <p:spPr bwMode="auto">
          <a:xfrm>
            <a:off x="1687513" y="2994820"/>
            <a:ext cx="4875212" cy="442035"/>
          </a:xfrm>
          <a:prstGeom prst="rect">
            <a:avLst/>
          </a:prstGeom>
          <a:noFill/>
          <a:ln w="15875">
            <a:noFill/>
            <a:prstDash val="sysDot"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                  버튼을 클릭하여 </a:t>
            </a:r>
            <a:r>
              <a:rPr lang="ko-KR" altLang="en-US" sz="1000" b="0" dirty="0" err="1" smtClean="0">
                <a:solidFill>
                  <a:srgbClr val="000000"/>
                </a:solidFill>
                <a:latin typeface="+mn-ea"/>
                <a:ea typeface="+mn-ea"/>
              </a:rPr>
              <a:t>팝업된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‘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시험성적서 조회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’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창에서 신청 품목에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해당하는 </a:t>
            </a:r>
            <a:r>
              <a:rPr lang="ko-KR" altLang="en-US" sz="1000" b="0" dirty="0" err="1" smtClean="0">
                <a:solidFill>
                  <a:srgbClr val="000000"/>
                </a:solidFill>
                <a:latin typeface="+mn-ea"/>
                <a:ea typeface="+mn-ea"/>
              </a:rPr>
              <a:t>시험성적서를</a:t>
            </a:r>
            <a:r>
              <a:rPr lang="ko-KR" altLang="en-US" sz="1000" b="0" dirty="0" smtClean="0">
                <a:solidFill>
                  <a:srgbClr val="000000"/>
                </a:solidFill>
                <a:latin typeface="+mn-ea"/>
                <a:ea typeface="+mn-ea"/>
              </a:rPr>
              <a:t> 선택하고           버튼을 클릭합니다</a:t>
            </a:r>
            <a:r>
              <a:rPr lang="en-US" altLang="ko-KR" sz="1000" b="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endParaRPr lang="en-US" altLang="ko-KR" sz="10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2133" y="3021094"/>
            <a:ext cx="768350" cy="18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506028" y="1409664"/>
            <a:ext cx="456622" cy="20958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5493327" y="1171686"/>
            <a:ext cx="485775" cy="277812"/>
            <a:chOff x="824" y="1306"/>
            <a:chExt cx="396" cy="216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9" name="Picture 20" descr="mous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1725" y="6910667"/>
            <a:ext cx="4124325" cy="132496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706053" y="3556766"/>
            <a:ext cx="742372" cy="228638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5864802" y="3348941"/>
            <a:ext cx="485775" cy="277812"/>
            <a:chOff x="824" y="1306"/>
            <a:chExt cx="396" cy="216"/>
          </a:xfrm>
        </p:grpSpPr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26" name="Picture 20" descr="mous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8" name="Picture 6" descr="D:\=== 작업중 ===\2012_매뉴얼\의료기기_고도화\20121112_재평가\재평가 캡춰\REEVALT2\화면 캡쳐5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3037" y="4733918"/>
            <a:ext cx="3735388" cy="2047775"/>
          </a:xfrm>
          <a:prstGeom prst="rect">
            <a:avLst/>
          </a:prstGeo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9513" y="3232834"/>
            <a:ext cx="394335" cy="1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4263449" y="6525400"/>
            <a:ext cx="432376" cy="19369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31" name="Group 17"/>
          <p:cNvGrpSpPr>
            <a:grpSpLocks/>
          </p:cNvGrpSpPr>
          <p:nvPr/>
        </p:nvGrpSpPr>
        <p:grpSpPr bwMode="auto">
          <a:xfrm>
            <a:off x="4267200" y="6300101"/>
            <a:ext cx="485775" cy="277812"/>
            <a:chOff x="824" y="1306"/>
            <a:chExt cx="396" cy="216"/>
          </a:xfrm>
        </p:grpSpPr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978" y="1380"/>
              <a:ext cx="15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900" spc="-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34" name="Picture 20" descr="mous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5" name="AutoShape 11"/>
          <p:cNvCxnSpPr>
            <a:cxnSpLocks noChangeShapeType="1"/>
            <a:stCxn id="22" idx="2"/>
            <a:endCxn id="44038" idx="0"/>
          </p:cNvCxnSpPr>
          <p:nvPr/>
        </p:nvCxnSpPr>
        <p:spPr bwMode="auto">
          <a:xfrm rot="5400000">
            <a:off x="4854728" y="3511407"/>
            <a:ext cx="948514" cy="149650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3024407" y="5372099"/>
            <a:ext cx="185518" cy="60007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2538632" y="7277100"/>
            <a:ext cx="2300068" cy="52387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cxnSp>
        <p:nvCxnSpPr>
          <p:cNvPr id="41" name="AutoShape 11"/>
          <p:cNvCxnSpPr>
            <a:cxnSpLocks noChangeShapeType="1"/>
            <a:stCxn id="30" idx="2"/>
            <a:endCxn id="40" idx="0"/>
          </p:cNvCxnSpPr>
          <p:nvPr/>
        </p:nvCxnSpPr>
        <p:spPr bwMode="auto">
          <a:xfrm rot="5400000">
            <a:off x="3805147" y="6602610"/>
            <a:ext cx="558010" cy="79097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7" y="3231450"/>
            <a:ext cx="4741863" cy="234656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63700" y="2594858"/>
            <a:ext cx="496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재평가 신청 중                버튼을 클릭하여 신청 내용을 임시 저장할 수 있습니다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임시 저장한 재평가 신청을 계속 진행하려면 “보고마당”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재평가보고”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보고 목록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에서 임시 저장한 민원의         버튼을 클릭하면 됩니다</a:t>
            </a:r>
            <a:r>
              <a:rPr lang="en-US" altLang="ko-KR" sz="1000" b="0" dirty="0" smtClean="0"/>
              <a:t>.</a:t>
            </a:r>
            <a:endParaRPr lang="ko-KR" altLang="en-US" sz="1000" b="0" dirty="0"/>
          </a:p>
        </p:txBody>
      </p:sp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1557338" y="2667883"/>
            <a:ext cx="144462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5189824" y="4572000"/>
            <a:ext cx="322262" cy="21907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790705" y="4287133"/>
            <a:ext cx="800100" cy="14605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108863" y="4378326"/>
            <a:ext cx="452439" cy="247650"/>
            <a:chOff x="824" y="1306"/>
            <a:chExt cx="396" cy="216"/>
          </a:xfrm>
        </p:grpSpPr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3" name="Picture 34" descr="mou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7" y="2652008"/>
            <a:ext cx="623887" cy="17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0" y="3023483"/>
            <a:ext cx="3125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1873" y="962025"/>
            <a:ext cx="4124325" cy="128209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9270" y="6580742"/>
            <a:ext cx="4695030" cy="29188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663700" y="5905500"/>
            <a:ext cx="4965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재평가 신청 내용 입력이 완료되면                  버튼을 클릭하여 신청합니다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557338" y="5978525"/>
            <a:ext cx="144462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7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91138" y="5964237"/>
            <a:ext cx="661986" cy="17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5151438" y="1933575"/>
            <a:ext cx="125412" cy="1349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5813425" y="1933575"/>
            <a:ext cx="125412" cy="134938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800" dirty="0" smtClean="0">
                <a:solidFill>
                  <a:schemeClr val="bg1"/>
                </a:solidFill>
              </a:rPr>
              <a:t>7</a:t>
            </a:r>
            <a:endParaRPr lang="en-US" altLang="ko-KR" sz="800" dirty="0">
              <a:solidFill>
                <a:schemeClr val="bg1"/>
              </a:solidFill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1848657" y="7616825"/>
            <a:ext cx="800100" cy="14605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2852739" y="7778751"/>
            <a:ext cx="3595685" cy="37465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663700" y="6147683"/>
            <a:ext cx="4965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“보고마당”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재평가보고”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재평가보고 목록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에서 재평가 신청한 것을 확인할 수 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있습니다</a:t>
            </a:r>
            <a:r>
              <a:rPr lang="en-US" altLang="ko-KR" sz="1000" b="0" dirty="0" smtClean="0"/>
              <a:t>.</a:t>
            </a:r>
            <a:endParaRPr lang="ko-KR" altLang="en-US" sz="10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2017087"/>
            <a:ext cx="0" cy="7704000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2184400"/>
            <a:ext cx="1223963" cy="47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재평가보고목록</a:t>
            </a: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</a:b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 신청서 확인</a:t>
            </a:r>
            <a:endParaRPr lang="ko-KR" altLang="en-US" sz="1100" spc="-4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33425" y="2019300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2 - 1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557338" y="2263072"/>
            <a:ext cx="144462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663700" y="2196397"/>
            <a:ext cx="4965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“보고마당”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재평가보고”</a:t>
            </a:r>
            <a:r>
              <a:rPr lang="en-US" altLang="ko-KR" sz="1000" b="0" dirty="0" smtClean="0"/>
              <a:t>-”</a:t>
            </a:r>
            <a:r>
              <a:rPr lang="ko-KR" altLang="en-US" sz="1000" b="0" dirty="0" smtClean="0"/>
              <a:t>재평가보고 목록</a:t>
            </a:r>
            <a:r>
              <a:rPr lang="en-US" altLang="ko-KR" sz="1000" b="0" dirty="0" smtClean="0"/>
              <a:t>”</a:t>
            </a:r>
            <a:r>
              <a:rPr lang="ko-KR" altLang="en-US" sz="1000" b="0" dirty="0" smtClean="0"/>
              <a:t>에서 재평가보고 목록을 확인할 수 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있습니다</a:t>
            </a:r>
            <a:r>
              <a:rPr lang="en-US" altLang="ko-KR" sz="1000" b="0" dirty="0" smtClean="0"/>
              <a:t>.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접수번호를 클릭하면 해당 의료기기 재평가 신청서를 확인할 수 있는 화면으로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</a:t>
            </a:r>
            <a:r>
              <a:rPr lang="ko-KR" altLang="en-US" sz="1000" b="0" dirty="0" smtClean="0"/>
              <a:t> 이동합니다</a:t>
            </a:r>
            <a:r>
              <a:rPr lang="en-US" altLang="ko-KR" sz="1000" b="0" dirty="0" smtClean="0"/>
              <a:t>.</a:t>
            </a:r>
            <a:endParaRPr lang="ko-KR" altLang="en-US" sz="1000" b="0" dirty="0"/>
          </a:p>
        </p:txBody>
      </p:sp>
      <p:grpSp>
        <p:nvGrpSpPr>
          <p:cNvPr id="2" name="그룹 8"/>
          <p:cNvGrpSpPr/>
          <p:nvPr/>
        </p:nvGrpSpPr>
        <p:grpSpPr>
          <a:xfrm>
            <a:off x="1769270" y="3045464"/>
            <a:ext cx="4695030" cy="2918825"/>
            <a:chOff x="1769270" y="1541208"/>
            <a:chExt cx="4695030" cy="291882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9270" y="1541208"/>
              <a:ext cx="4695030" cy="2918825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8775" y="2793366"/>
              <a:ext cx="498475" cy="28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827244" y="4253797"/>
            <a:ext cx="513765" cy="20002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446336" y="4225231"/>
            <a:ext cx="452439" cy="247650"/>
            <a:chOff x="824" y="1306"/>
            <a:chExt cx="396" cy="216"/>
          </a:xfrm>
        </p:grpSpPr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4" name="Picture 34" descr="mous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876425" y="4082347"/>
            <a:ext cx="521502" cy="152409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1650" y="6096591"/>
            <a:ext cx="4695026" cy="359726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7" name="AutoShape 1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2899376" y="4638573"/>
            <a:ext cx="1628778" cy="125927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60375" y="928379"/>
            <a:ext cx="6016625" cy="236538"/>
          </a:xfrm>
          <a:prstGeom prst="rect">
            <a:avLst/>
          </a:prstGeom>
          <a:gradFill rotWithShape="1">
            <a:gsLst>
              <a:gs pos="0">
                <a:srgbClr val="7B7B7B">
                  <a:gamma/>
                  <a:tint val="76078"/>
                  <a:invGamma/>
                </a:srgbClr>
              </a:gs>
              <a:gs pos="100000">
                <a:srgbClr val="7B7B7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tIns="0" rIns="0" bIns="36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2. 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재평가보고 목록</a:t>
            </a:r>
            <a:endParaRPr kumimoji="0" lang="ko-KR" altLang="en-US" sz="1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58775" y="928379"/>
            <a:ext cx="82550" cy="23336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>
              <a:solidFill>
                <a:sysClr val="windowText" lastClr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white">
          <a:xfrm>
            <a:off x="350838" y="915679"/>
            <a:ext cx="3159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400" b="0" kern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145519" y="1260476"/>
            <a:ext cx="360363" cy="1524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charset="0"/>
              </a:rPr>
              <a:t>2 - 1</a:t>
            </a:r>
            <a:endParaRPr lang="en-US" altLang="ko-K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35221" y="1203325"/>
            <a:ext cx="2094586" cy="2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재평가 신청서 확인</a:t>
            </a:r>
            <a:endParaRPr lang="ko-KR" altLang="en-US" sz="1000" spc="-3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3825908" y="1260476"/>
            <a:ext cx="360363" cy="1524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charset="0"/>
              </a:rPr>
              <a:t>2 - 2</a:t>
            </a:r>
            <a:endParaRPr lang="en-US" altLang="ko-K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115610" y="1203325"/>
            <a:ext cx="1590675" cy="2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보완 등록하기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154116" y="1461575"/>
            <a:ext cx="360363" cy="1524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charset="0"/>
              </a:rPr>
              <a:t>2- 3</a:t>
            </a:r>
            <a:endParaRPr lang="en-US" altLang="ko-K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443817" y="1404424"/>
            <a:ext cx="19573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시안</a:t>
            </a:r>
            <a:r>
              <a:rPr lang="en-US" altLang="ko-KR" sz="1000" spc="-3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의견서 작성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825908" y="1461267"/>
            <a:ext cx="360363" cy="1524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charset="0"/>
              </a:rPr>
              <a:t>2 - 4</a:t>
            </a:r>
            <a:endParaRPr lang="en-US" altLang="ko-K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115610" y="1404116"/>
            <a:ext cx="1590675" cy="2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30" dirty="0" smtClean="0">
                <a:latin typeface="돋움" pitchFamily="50" charset="-127"/>
                <a:ea typeface="돋움" pitchFamily="50" charset="-127"/>
              </a:rPr>
              <a:t>후속조치 작성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/>
          <p:cNvGrpSpPr/>
          <p:nvPr/>
        </p:nvGrpSpPr>
        <p:grpSpPr>
          <a:xfrm>
            <a:off x="1680377" y="4243520"/>
            <a:ext cx="4777574" cy="2109655"/>
            <a:chOff x="1680377" y="4429117"/>
            <a:chExt cx="4777574" cy="2109655"/>
          </a:xfrm>
        </p:grpSpPr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377" y="4429117"/>
              <a:ext cx="4777574" cy="2109655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49" name="직사각형 48"/>
            <p:cNvSpPr/>
            <p:nvPr/>
          </p:nvSpPr>
          <p:spPr bwMode="auto">
            <a:xfrm>
              <a:off x="5724525" y="5986903"/>
              <a:ext cx="152400" cy="10909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530350" y="1143847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1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04974" y="1081109"/>
            <a:ext cx="4962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</a:t>
            </a:r>
            <a:r>
              <a:rPr lang="ko-KR" altLang="en-US" sz="1000" b="0" dirty="0" err="1" smtClean="0"/>
              <a:t>식약청</a:t>
            </a:r>
            <a:r>
              <a:rPr lang="ko-KR" altLang="en-US" sz="1000" b="0" dirty="0" smtClean="0"/>
              <a:t> 담당자가 민원 처리 중 보완이 필요한 경우 보완공문이 발송될 수 있습니다</a:t>
            </a:r>
            <a:r>
              <a:rPr lang="en-US" altLang="ko-KR" sz="1000" b="0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재평가보고 목록에서 보완 서류 등록할 재평가보고의          버튼을 클릭하면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보완등록 화면으로 이동합니다</a:t>
            </a:r>
            <a:r>
              <a:rPr lang="en-US" altLang="ko-KR" sz="1000" b="0" dirty="0" smtClean="0"/>
              <a:t>.</a:t>
            </a:r>
            <a:r>
              <a:rPr lang="ko-KR" altLang="en-US" sz="1000" b="0" dirty="0" smtClean="0"/>
              <a:t> </a:t>
            </a:r>
            <a:endParaRPr lang="en-US" altLang="ko-KR" sz="1000" b="0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709737"/>
            <a:ext cx="4745037" cy="18962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001" y="1328636"/>
            <a:ext cx="323850" cy="1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532760" y="3030436"/>
            <a:ext cx="322262" cy="21907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5451799" y="2836762"/>
            <a:ext cx="452439" cy="247650"/>
            <a:chOff x="824" y="1306"/>
            <a:chExt cx="396" cy="216"/>
          </a:xfrm>
        </p:grpSpPr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27" name="Picture 34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1530350" y="3873521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2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704974" y="3810783"/>
            <a:ext cx="496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보완등록 화면에서 일련번호를 클릭하면 보완 요청된 상세내용을 확인할 수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</a:t>
            </a:r>
            <a:r>
              <a:rPr lang="ko-KR" altLang="en-US" sz="1000" b="0" dirty="0" smtClean="0"/>
              <a:t> 있습니다 </a:t>
            </a:r>
            <a:endParaRPr lang="en-US" altLang="ko-KR" sz="1000" b="0" dirty="0" smtClean="0"/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3370548" y="5753946"/>
            <a:ext cx="477552" cy="194558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3032413" y="5722196"/>
            <a:ext cx="452439" cy="247650"/>
            <a:chOff x="824" y="1306"/>
            <a:chExt cx="396" cy="216"/>
          </a:xfrm>
        </p:grpSpPr>
        <p:sp>
          <p:nvSpPr>
            <p:cNvPr id="46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48" name="Picture 34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8755" y="6838136"/>
            <a:ext cx="4762346" cy="2686050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51" name="AutoShape 16"/>
          <p:cNvSpPr>
            <a:spLocks noChangeArrowheads="1"/>
          </p:cNvSpPr>
          <p:nvPr/>
        </p:nvSpPr>
        <p:spPr bwMode="auto">
          <a:xfrm>
            <a:off x="2862189" y="8525401"/>
            <a:ext cx="2995686" cy="609073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1530350" y="6668356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3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1704974" y="6605618"/>
            <a:ext cx="4962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보완요청내용을 확인합니다</a:t>
            </a:r>
            <a:r>
              <a:rPr lang="en-US" altLang="ko-KR" sz="1000" b="0" dirty="0" smtClean="0"/>
              <a:t>.  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0373" y="8570384"/>
            <a:ext cx="347661" cy="1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52400" y="1064328"/>
            <a:ext cx="122396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36000">
            <a:spAutoFit/>
          </a:bodyPr>
          <a:lstStyle/>
          <a:p>
            <a:pPr marL="85725" indent="-85725" algn="r">
              <a:lnSpc>
                <a:spcPct val="120000"/>
              </a:lnSpc>
            </a:pP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재평가보고목록</a:t>
            </a: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</a:br>
            <a:r>
              <a:rPr lang="en-US" altLang="ko-KR" sz="1100" spc="-4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100" spc="-40" dirty="0" smtClean="0">
                <a:latin typeface="돋움" pitchFamily="50" charset="-127"/>
                <a:ea typeface="돋움" pitchFamily="50" charset="-127"/>
              </a:rPr>
              <a:t> 보완 등록</a:t>
            </a:r>
            <a:endParaRPr lang="ko-KR" altLang="en-US" sz="1100" spc="-4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733425" y="899228"/>
            <a:ext cx="604838" cy="190500"/>
          </a:xfrm>
          <a:prstGeom prst="roundRect">
            <a:avLst>
              <a:gd name="adj" fmla="val 50000"/>
            </a:avLst>
          </a:prstGeom>
          <a:solidFill>
            <a:srgbClr val="4B4B4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Arial" charset="0"/>
              </a:rPr>
              <a:t>2 - 2</a:t>
            </a:r>
            <a:endParaRPr lang="en-US" altLang="ko-KR" sz="1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1446213" y="917575"/>
            <a:ext cx="0" cy="8777288"/>
          </a:xfrm>
          <a:prstGeom prst="line">
            <a:avLst/>
          </a:prstGeom>
          <a:noFill/>
          <a:ln w="15875">
            <a:solidFill>
              <a:srgbClr val="86868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8130" name="Picture 2" descr="D:\=== 작업중 ===\2012_매뉴얼\의료기기_고도화\20121112_재평가\재평가 캡춰\REEVALT2\화면 캡쳐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4661809"/>
            <a:ext cx="4219574" cy="2775817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04974" y="4230042"/>
            <a:ext cx="496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보완 업로드</a:t>
            </a:r>
            <a:r>
              <a:rPr lang="en-US" altLang="ko-KR" sz="1000" b="0" dirty="0" smtClean="0"/>
              <a:t>(</a:t>
            </a:r>
            <a:r>
              <a:rPr lang="ko-KR" altLang="en-US" sz="1000" b="0" dirty="0" smtClean="0"/>
              <a:t>구비서류</a:t>
            </a:r>
            <a:r>
              <a:rPr lang="en-US" altLang="ko-KR" sz="1000" b="0" dirty="0" smtClean="0"/>
              <a:t>)’ </a:t>
            </a:r>
            <a:r>
              <a:rPr lang="ko-KR" altLang="en-US" sz="1000" b="0" dirty="0" smtClean="0"/>
              <a:t>창의 좌측 구비서류 탭에서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기타 구비서류</a:t>
            </a:r>
            <a:r>
              <a:rPr lang="en-US" altLang="ko-KR" sz="1000" b="0" dirty="0" smtClean="0"/>
              <a:t>’-‘</a:t>
            </a:r>
            <a:r>
              <a:rPr lang="ko-KR" altLang="en-US" sz="1000" b="0" dirty="0" smtClean="0"/>
              <a:t>파일추가</a:t>
            </a:r>
            <a:r>
              <a:rPr lang="en-US" altLang="ko-KR" sz="1000" b="0" dirty="0" smtClean="0"/>
              <a:t>’</a:t>
            </a:r>
            <a:r>
              <a:rPr lang="ko-KR" altLang="en-US" sz="1000" b="0" dirty="0" smtClean="0"/>
              <a:t>를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</a:t>
            </a:r>
            <a:r>
              <a:rPr lang="ko-KR" altLang="en-US" sz="1000" b="0" dirty="0" smtClean="0"/>
              <a:t> 클릭하여 보완서류 파일을 찾아 첨부합니다</a:t>
            </a:r>
            <a:r>
              <a:rPr lang="en-US" altLang="ko-KR" sz="1000" b="0" dirty="0" smtClean="0"/>
              <a:t>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530350" y="915218"/>
            <a:ext cx="144463" cy="144463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4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04974" y="852480"/>
            <a:ext cx="496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000" b="0" dirty="0" smtClean="0"/>
              <a:t> 보완서류를 등록하기 위해                 버튼을 클릭하면 </a:t>
            </a:r>
            <a:r>
              <a:rPr lang="en-US" altLang="ko-KR" sz="1000" b="0" dirty="0" smtClean="0"/>
              <a:t>‘</a:t>
            </a:r>
            <a:r>
              <a:rPr lang="ko-KR" altLang="en-US" sz="1000" b="0" dirty="0" smtClean="0"/>
              <a:t>보완 업로드</a:t>
            </a:r>
            <a:r>
              <a:rPr lang="en-US" altLang="ko-KR" sz="1000" b="0" dirty="0" smtClean="0"/>
              <a:t>(</a:t>
            </a:r>
            <a:r>
              <a:rPr lang="ko-KR" altLang="en-US" sz="1000" b="0" dirty="0" smtClean="0"/>
              <a:t>구비서류</a:t>
            </a:r>
            <a:r>
              <a:rPr lang="en-US" altLang="ko-KR" sz="1000" b="0" dirty="0" smtClean="0"/>
              <a:t>)’</a:t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  </a:t>
            </a:r>
            <a:r>
              <a:rPr lang="ko-KR" altLang="en-US" sz="1000" b="0" dirty="0" smtClean="0"/>
              <a:t>팝업 창이</a:t>
            </a: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열립니다</a:t>
            </a:r>
            <a:r>
              <a:rPr lang="en-US" altLang="ko-KR" sz="1000" b="0" dirty="0" smtClean="0"/>
              <a:t>. 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125" y="908837"/>
            <a:ext cx="6286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805" y="1276045"/>
            <a:ext cx="4762346" cy="2686050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663096" y="3748792"/>
            <a:ext cx="537518" cy="20002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4689763" y="3545593"/>
            <a:ext cx="452439" cy="247650"/>
            <a:chOff x="824" y="1306"/>
            <a:chExt cx="396" cy="216"/>
          </a:xfrm>
        </p:grpSpPr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896" y="1306"/>
              <a:ext cx="324" cy="216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rgbClr val="262626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971" y="1375"/>
              <a:ext cx="156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000" spc="-150" dirty="0">
                  <a:latin typeface="Arial" pitchFamily="34" charset="0"/>
                  <a:ea typeface="휴먼옛체" pitchFamily="18" charset="-127"/>
                </a:rPr>
                <a:t>Click</a:t>
              </a:r>
            </a:p>
          </p:txBody>
        </p:sp>
        <p:pic>
          <p:nvPicPr>
            <p:cNvPr id="16" name="Picture 34" descr="mous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092528">
              <a:off x="824" y="1306"/>
              <a:ext cx="12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AutoShape 11"/>
          <p:cNvCxnSpPr>
            <a:cxnSpLocks noChangeShapeType="1"/>
            <a:stCxn id="12" idx="2"/>
          </p:cNvCxnSpPr>
          <p:nvPr/>
        </p:nvCxnSpPr>
        <p:spPr bwMode="auto">
          <a:xfrm rot="16200000" flipH="1">
            <a:off x="4683564" y="4197109"/>
            <a:ext cx="712991" cy="216408"/>
          </a:xfrm>
          <a:prstGeom prst="bentConnector3">
            <a:avLst>
              <a:gd name="adj1" fmla="val 206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379873" y="5372099"/>
            <a:ext cx="734802" cy="18097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기본 디자인">
  <a:themeElements>
    <a:clrScheme name="7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96969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96969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  <a:txDef>
      <a:spPr>
        <a:solidFill>
          <a:schemeClr val="bg1">
            <a:lumMod val="95000"/>
          </a:schemeClr>
        </a:solidFill>
      </a:spPr>
      <a:bodyPr wrap="square" rtlCol="0">
        <a:spAutoFit/>
      </a:bodyPr>
      <a:lstStyle>
        <a:defPPr algn="l">
          <a:defRPr sz="500" dirty="0" smtClean="0">
            <a:solidFill>
              <a:srgbClr val="0070C0"/>
            </a:solidFill>
          </a:defRPr>
        </a:defPPr>
      </a:lstStyle>
    </a:txDef>
  </a:objectDefaults>
  <a:extraClrSchemeLst>
    <a:extraClrScheme>
      <a:clrScheme name="7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기본 디자인">
  <a:themeElements>
    <a:clrScheme name="5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96969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96969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5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기본 디자인">
  <a:themeElements>
    <a:clrScheme name="6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96969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96969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6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24467</TotalTime>
  <Words>687</Words>
  <Application>Microsoft Office PowerPoint</Application>
  <PresentationFormat>사용자 지정</PresentationFormat>
  <Paragraphs>149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7_기본 디자인</vt:lpstr>
      <vt:lpstr>5_기본 디자인</vt:lpstr>
      <vt:lpstr>6_기본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GDS</cp:lastModifiedBy>
  <cp:revision>1873</cp:revision>
  <dcterms:created xsi:type="dcterms:W3CDTF">2009-02-16T05:06:13Z</dcterms:created>
  <dcterms:modified xsi:type="dcterms:W3CDTF">2012-11-13T08:00:52Z</dcterms:modified>
</cp:coreProperties>
</file>