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85" r:id="rId3"/>
    <p:sldId id="586" r:id="rId4"/>
    <p:sldId id="588" r:id="rId5"/>
    <p:sldId id="513" r:id="rId6"/>
    <p:sldId id="538" r:id="rId7"/>
    <p:sldId id="517" r:id="rId8"/>
    <p:sldId id="528" r:id="rId9"/>
    <p:sldId id="529" r:id="rId10"/>
    <p:sldId id="526" r:id="rId11"/>
    <p:sldId id="580" r:id="rId12"/>
    <p:sldId id="581" r:id="rId13"/>
    <p:sldId id="540" r:id="rId14"/>
    <p:sldId id="583" r:id="rId15"/>
    <p:sldId id="410" r:id="rId16"/>
  </p:sldIdLst>
  <p:sldSz cx="9144000" cy="6858000" type="screen4x3"/>
  <p:notesSz cx="9928225" cy="67976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BB2F8C"/>
    <a:srgbClr val="CC3399"/>
    <a:srgbClr val="FFFFCD"/>
    <a:srgbClr val="FFBDBD"/>
    <a:srgbClr val="FFC5C5"/>
    <a:srgbClr val="FFD1D1"/>
    <a:srgbClr val="FFDDDD"/>
    <a:srgbClr val="FFE7E7"/>
    <a:srgbClr val="A62A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63" autoAdjust="0"/>
    <p:restoredTop sz="82864" autoAdjust="0"/>
  </p:normalViewPr>
  <p:slideViewPr>
    <p:cSldViewPr snapToGrid="0">
      <p:cViewPr varScale="1">
        <p:scale>
          <a:sx n="90" d="100"/>
          <a:sy n="90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699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49735-A317-4BBE-9019-91A034235D46}" type="datetimeFigureOut">
              <a:rPr lang="ko-KR" altLang="en-US" smtClean="0"/>
              <a:pPr/>
              <a:t>2012-12-17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699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9212-70C8-43F6-B988-F3EF49CEF6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DDF8-8019-4E56-AF35-59E2D00370D5}" type="datetimeFigureOut">
              <a:rPr lang="ko-KR" altLang="en-US" smtClean="0"/>
              <a:pPr/>
              <a:t>2012-12-17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460F1-C0B0-4E6C-A154-00ECC7FC9A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460F1-C0B0-4E6C-A154-00ECC7FC9AA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460F1-C0B0-4E6C-A154-00ECC7FC9AA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460F1-C0B0-4E6C-A154-00ECC7FC9AA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460F1-C0B0-4E6C-A154-00ECC7FC9AA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460F1-C0B0-4E6C-A154-00ECC7FC9AA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460F1-C0B0-4E6C-A154-00ECC7FC9AA0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 userDrawn="1"/>
        </p:nvGrpSpPr>
        <p:grpSpPr>
          <a:xfrm>
            <a:off x="0" y="0"/>
            <a:ext cx="9150350" cy="6773663"/>
            <a:chOff x="2528" y="-8878"/>
            <a:chExt cx="9150350" cy="6773663"/>
          </a:xfrm>
        </p:grpSpPr>
        <p:pic>
          <p:nvPicPr>
            <p:cNvPr id="4" name="Picture 4" descr="ppt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t="9617"/>
            <a:stretch>
              <a:fillRect/>
            </a:stretch>
          </p:blipFill>
          <p:spPr bwMode="auto">
            <a:xfrm>
              <a:off x="2528" y="-8878"/>
              <a:ext cx="9150350" cy="6204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0509" y="6090909"/>
              <a:ext cx="2899016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 userDrawn="1"/>
          </p:nvSpPr>
          <p:spPr>
            <a:xfrm>
              <a:off x="133165" y="6489577"/>
              <a:ext cx="2041864" cy="275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 userDrawn="1"/>
          </p:nvSpPr>
          <p:spPr>
            <a:xfrm>
              <a:off x="6926063" y="6468863"/>
              <a:ext cx="2041864" cy="275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5205274" y="4947820"/>
              <a:ext cx="3201879" cy="627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 userDrawn="1"/>
        </p:nvSpPr>
        <p:spPr>
          <a:xfrm>
            <a:off x="221941" y="3320243"/>
            <a:ext cx="8762259" cy="2547891"/>
          </a:xfrm>
          <a:prstGeom prst="rect">
            <a:avLst/>
          </a:prstGeom>
          <a:blipFill dpi="0" rotWithShape="1">
            <a:blip r:embed="rId4" cstate="print">
              <a:alphaModFix amt="29000"/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58"/>
          <p:cNvSpPr>
            <a:spLocks noGrp="1" noChangeAspect="1" noChangeArrowheads="1"/>
          </p:cNvSpPr>
          <p:nvPr isPhoto="1" userDrawn="1"/>
        </p:nvSpPr>
        <p:spPr bwMode="auto">
          <a:xfrm>
            <a:off x="1755" y="-21266"/>
            <a:ext cx="9142413" cy="687926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17747" y="-8867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6" name="그림 5" descr="CI(좌우조합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55402" y="6489578"/>
            <a:ext cx="1713390" cy="31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59"/>
          <p:cNvSpPr>
            <a:spLocks noGrp="1" noChangeAspect="1" noChangeArrowheads="1"/>
          </p:cNvSpPr>
          <p:nvPr isPhoto="1" userDrawn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8" name="그림 7" descr="CI(좌우조합)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5402" y="6489578"/>
            <a:ext cx="1713390" cy="3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 descr="60"/>
          <p:cNvSpPr>
            <a:spLocks noGrp="1" noChangeAspect="1" noChangeArrowheads="1"/>
          </p:cNvSpPr>
          <p:nvPr isPhoto="1" userDrawn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9" name="그림 8" descr="CI(좌우조합)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5402" y="6489578"/>
            <a:ext cx="1713390" cy="3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새 이미지1.JPG"/>
          <p:cNvPicPr>
            <a:picLocks noChangeAspect="1"/>
          </p:cNvPicPr>
          <p:nvPr userDrawn="1"/>
        </p:nvPicPr>
        <p:blipFill>
          <a:blip r:embed="rId2" cstate="print"/>
          <a:srcRect l="26405" t="56505" r="45017" b="28216"/>
          <a:stretch>
            <a:fillRect/>
          </a:stretch>
        </p:blipFill>
        <p:spPr>
          <a:xfrm>
            <a:off x="0" y="0"/>
            <a:ext cx="9144000" cy="676563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3" name="그림 2" descr="새 이미지1.JPG"/>
          <p:cNvPicPr>
            <a:picLocks noChangeAspect="1"/>
          </p:cNvPicPr>
          <p:nvPr userDrawn="1"/>
        </p:nvPicPr>
        <p:blipFill>
          <a:blip r:embed="rId2" cstate="print"/>
          <a:srcRect l="59907" t="75152" r="12661" b="9764"/>
          <a:stretch>
            <a:fillRect/>
          </a:stretch>
        </p:blipFill>
        <p:spPr>
          <a:xfrm>
            <a:off x="1" y="0"/>
            <a:ext cx="915287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2660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새 이미지.JPG"/>
          <p:cNvPicPr>
            <a:picLocks noChangeAspect="1"/>
          </p:cNvPicPr>
          <p:nvPr userDrawn="1"/>
        </p:nvPicPr>
        <p:blipFill>
          <a:blip r:embed="rId2" cstate="print"/>
          <a:srcRect l="21087" t="28728" r="66922" b="61603"/>
          <a:stretch>
            <a:fillRect/>
          </a:stretch>
        </p:blipFill>
        <p:spPr>
          <a:xfrm>
            <a:off x="5338618" y="0"/>
            <a:ext cx="3805382" cy="378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0"/>
            <a:ext cx="9144000" cy="2660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새 이미지.JPG"/>
          <p:cNvPicPr>
            <a:picLocks noChangeAspect="1"/>
          </p:cNvPicPr>
          <p:nvPr userDrawn="1"/>
        </p:nvPicPr>
        <p:blipFill>
          <a:blip r:embed="rId2" cstate="print"/>
          <a:srcRect l="21816" t="70544" r="69587" b="20722"/>
          <a:stretch>
            <a:fillRect/>
          </a:stretch>
        </p:blipFill>
        <p:spPr>
          <a:xfrm>
            <a:off x="5095783" y="0"/>
            <a:ext cx="4057453" cy="435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1-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6350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7137647" y="6205491"/>
            <a:ext cx="1544714" cy="3906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CI(좌우조합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55402" y="6489578"/>
            <a:ext cx="1713390" cy="3107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086" y="1421395"/>
            <a:ext cx="8790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「의료기기 표시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기재 등에 관한 규정」의   주요 내용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04103" y="6538451"/>
            <a:ext cx="501445" cy="20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89639" y="3966903"/>
            <a:ext cx="627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100" dirty="0" smtClean="0">
                <a:latin typeface="HY헤드라인M" pitchFamily="18" charset="-127"/>
                <a:ea typeface="HY헤드라인M" pitchFamily="18" charset="-127"/>
              </a:rPr>
              <a:t>2012.12</a:t>
            </a:r>
            <a:endParaRPr lang="ko-KR" altLang="en-US" sz="2800" spc="1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542178" y="1404544"/>
            <a:ext cx="2860866" cy="448236"/>
            <a:chOff x="453600" y="-93228"/>
            <a:chExt cx="9906338" cy="13165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모서리가 둥근 직사각형 4"/>
            <p:cNvSpPr/>
            <p:nvPr/>
          </p:nvSpPr>
          <p:spPr>
            <a:xfrm>
              <a:off x="453600" y="-93228"/>
              <a:ext cx="9906338" cy="131659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6" name="모서리가 둥근 직사각형 4"/>
            <p:cNvSpPr/>
            <p:nvPr/>
          </p:nvSpPr>
          <p:spPr>
            <a:xfrm>
              <a:off x="1313656" y="0"/>
              <a:ext cx="4782343" cy="9445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marR="0" lvl="0" indent="0" algn="l" defTabSz="5778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584792" y="1432217"/>
            <a:ext cx="2012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가</a:t>
            </a:r>
            <a:r>
              <a:rPr kumimoji="0" lang="en-US" altLang="ko-KR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kumimoji="0" lang="ko-KR" altLang="en-US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사용방법</a:t>
            </a:r>
            <a:endParaRPr kumimoji="0" lang="ko-KR" altLang="en-US" sz="2000" kern="0" dirty="0">
              <a:solidFill>
                <a:sysClr val="window" lastClr="FFFFFF">
                  <a:lumMod val="95000"/>
                </a:sysClr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gray">
          <a:xfrm>
            <a:off x="775627" y="269193"/>
            <a:ext cx="7486057" cy="591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46678" y="299936"/>
            <a:ext cx="546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8-1. </a:t>
            </a:r>
            <a:r>
              <a:rPr lang="ko-KR" alt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첨부문서의 기재 방법</a:t>
            </a:r>
            <a:endParaRPr lang="ko-KR" alt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46" name="그룹 20"/>
          <p:cNvGrpSpPr/>
          <p:nvPr/>
        </p:nvGrpSpPr>
        <p:grpSpPr>
          <a:xfrm>
            <a:off x="569178" y="1999744"/>
            <a:ext cx="7947502" cy="3752470"/>
            <a:chOff x="8861" y="3117056"/>
            <a:chExt cx="6096000" cy="9725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7" name="모서리가 둥근 직사각형 46"/>
            <p:cNvSpPr/>
            <p:nvPr/>
          </p:nvSpPr>
          <p:spPr>
            <a:xfrm>
              <a:off x="8861" y="3145082"/>
              <a:ext cx="6096000" cy="94456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8" name="모서리가 둥근 직사각형 7"/>
            <p:cNvSpPr/>
            <p:nvPr/>
          </p:nvSpPr>
          <p:spPr>
            <a:xfrm>
              <a:off x="1313656" y="3117056"/>
              <a:ext cx="4782343" cy="9445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l" defTabSz="5778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627319" y="2222204"/>
            <a:ext cx="785746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○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허가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신고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)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된 사용방법을 기재</a:t>
            </a:r>
            <a:endParaRPr lang="en-US" altLang="ko-KR" sz="2000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endParaRPr lang="en-US" altLang="ko-KR" sz="20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○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추가적인 설명이 필요할 경우 사용설명서에 구체적인 사항을 </a:t>
            </a:r>
            <a:endParaRPr lang="en-US" altLang="ko-KR" sz="2000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추가하고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, “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자세한 사항은 사용설명서 참조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”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라는 문구를 기재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○ 개인용 의료기기의 경우 사용 전 준비사항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조작방법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사용 후 </a:t>
            </a:r>
            <a:endParaRPr lang="en-US" altLang="ko-KR" sz="2000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보관 및 관리방법을 소비자들이 쉽게 따라 할 수 있도록 실제 </a:t>
            </a:r>
            <a:endParaRPr lang="en-US" altLang="ko-KR" sz="2000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제품을 사용하는 순서에 따라 기재</a:t>
            </a:r>
            <a:endParaRPr lang="ko-KR" altLang="en-US" sz="2000" dirty="0" smtClean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15" name="그룹 38"/>
          <p:cNvGrpSpPr/>
          <p:nvPr/>
        </p:nvGrpSpPr>
        <p:grpSpPr>
          <a:xfrm>
            <a:off x="0" y="224457"/>
            <a:ext cx="650480" cy="620653"/>
            <a:chOff x="37676" y="74849"/>
            <a:chExt cx="650480" cy="620653"/>
          </a:xfrm>
        </p:grpSpPr>
        <p:sp>
          <p:nvSpPr>
            <p:cNvPr id="16" name="AutoShape 15"/>
            <p:cNvSpPr>
              <a:spLocks noChangeArrowheads="1"/>
            </p:cNvSpPr>
            <p:nvPr/>
          </p:nvSpPr>
          <p:spPr bwMode="gray">
            <a:xfrm>
              <a:off x="37676" y="74849"/>
              <a:ext cx="650480" cy="6206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17" name="그림 16" descr="1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676" y="75286"/>
              <a:ext cx="594591" cy="5750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563442" y="1393911"/>
            <a:ext cx="3391869" cy="448236"/>
            <a:chOff x="453600" y="-93228"/>
            <a:chExt cx="9906338" cy="13165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모서리가 둥근 직사각형 4"/>
            <p:cNvSpPr/>
            <p:nvPr/>
          </p:nvSpPr>
          <p:spPr>
            <a:xfrm>
              <a:off x="453600" y="-93228"/>
              <a:ext cx="9906338" cy="131659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6" name="모서리가 둥근 직사각형 4"/>
            <p:cNvSpPr/>
            <p:nvPr/>
          </p:nvSpPr>
          <p:spPr>
            <a:xfrm>
              <a:off x="1313656" y="0"/>
              <a:ext cx="4782343" cy="9445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marR="0" lvl="0" indent="0" algn="l" defTabSz="5778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542261" y="1421584"/>
            <a:ext cx="3253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나</a:t>
            </a:r>
            <a:r>
              <a:rPr kumimoji="0" lang="en-US" altLang="ko-KR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kumimoji="0" lang="ko-KR" altLang="en-US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사용 시 주의사항</a:t>
            </a:r>
            <a:endParaRPr kumimoji="0" lang="ko-KR" altLang="en-US" sz="2000" kern="0" dirty="0">
              <a:solidFill>
                <a:sysClr val="window" lastClr="FFFFFF">
                  <a:lumMod val="95000"/>
                </a:sysClr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gray">
          <a:xfrm>
            <a:off x="775627" y="269193"/>
            <a:ext cx="7486057" cy="591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46678" y="299936"/>
            <a:ext cx="546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8-2. </a:t>
            </a:r>
            <a:r>
              <a:rPr lang="ko-KR" alt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첨부문서의 기재 방법</a:t>
            </a:r>
            <a:endParaRPr lang="ko-KR" alt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4" name="그룹 20"/>
          <p:cNvGrpSpPr/>
          <p:nvPr/>
        </p:nvGrpSpPr>
        <p:grpSpPr>
          <a:xfrm>
            <a:off x="569178" y="1999744"/>
            <a:ext cx="7947502" cy="3731205"/>
            <a:chOff x="8861" y="3117056"/>
            <a:chExt cx="6096000" cy="9725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7" name="모서리가 둥근 직사각형 46"/>
            <p:cNvSpPr/>
            <p:nvPr/>
          </p:nvSpPr>
          <p:spPr>
            <a:xfrm>
              <a:off x="8861" y="3145082"/>
              <a:ext cx="6096000" cy="94456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8" name="모서리가 둥근 직사각형 7"/>
            <p:cNvSpPr/>
            <p:nvPr/>
          </p:nvSpPr>
          <p:spPr>
            <a:xfrm>
              <a:off x="1313656" y="3117056"/>
              <a:ext cx="4782343" cy="9445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l" defTabSz="5778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627319" y="2222204"/>
            <a:ext cx="785746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○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허가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신고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)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된 사용 시 주의사항을 기재</a:t>
            </a:r>
            <a:endParaRPr lang="en-US" altLang="ko-KR" sz="2000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endParaRPr lang="en-US" altLang="ko-KR" sz="20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○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“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경고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”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항</a:t>
            </a:r>
            <a:endParaRPr lang="en-US" altLang="ko-KR" sz="2000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  -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 굵은 글씨 또는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맑은 고딕"/>
                <a:ea typeface="맑은 고딕"/>
              </a:rPr>
              <a:t>글상자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 등을 사용하여 다른 항목과 비교하여 </a:t>
            </a:r>
            <a:endParaRPr lang="en-US" altLang="ko-KR" sz="2000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  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눈에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띄게 기재</a:t>
            </a:r>
            <a:endParaRPr lang="en-US" altLang="ko-KR" sz="2000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○ 기타 항목의 제목</a:t>
            </a:r>
            <a:endParaRPr lang="en-US" altLang="ko-KR" sz="2000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  -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굵은 글씨 또는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맑은 고딕"/>
                <a:ea typeface="맑은 고딕"/>
              </a:rPr>
              <a:t>글상자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 등을 사용하여 눈에 띄게 기재 가능</a:t>
            </a:r>
            <a:endParaRPr lang="ko-KR" altLang="en-US" sz="2000" dirty="0" smtClean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15" name="그룹 38"/>
          <p:cNvGrpSpPr/>
          <p:nvPr/>
        </p:nvGrpSpPr>
        <p:grpSpPr>
          <a:xfrm>
            <a:off x="0" y="235089"/>
            <a:ext cx="650480" cy="620653"/>
            <a:chOff x="37676" y="74849"/>
            <a:chExt cx="650480" cy="620653"/>
          </a:xfrm>
        </p:grpSpPr>
        <p:sp>
          <p:nvSpPr>
            <p:cNvPr id="16" name="AutoShape 15"/>
            <p:cNvSpPr>
              <a:spLocks noChangeArrowheads="1"/>
            </p:cNvSpPr>
            <p:nvPr/>
          </p:nvSpPr>
          <p:spPr bwMode="gray">
            <a:xfrm>
              <a:off x="37676" y="74849"/>
              <a:ext cx="650480" cy="6206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17" name="그림 16" descr="1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676" y="75286"/>
              <a:ext cx="594591" cy="5750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499647" y="1170628"/>
            <a:ext cx="3764009" cy="448236"/>
            <a:chOff x="453600" y="-93228"/>
            <a:chExt cx="9906338" cy="13165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모서리가 둥근 직사각형 4"/>
            <p:cNvSpPr/>
            <p:nvPr/>
          </p:nvSpPr>
          <p:spPr>
            <a:xfrm>
              <a:off x="453600" y="-93228"/>
              <a:ext cx="9906338" cy="131659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6" name="모서리가 둥근 직사각형 4"/>
            <p:cNvSpPr/>
            <p:nvPr/>
          </p:nvSpPr>
          <p:spPr>
            <a:xfrm>
              <a:off x="1313656" y="0"/>
              <a:ext cx="4782343" cy="9445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marR="0" lvl="0" indent="0" algn="l" defTabSz="5778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584791" y="1177036"/>
            <a:ext cx="3253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다</a:t>
            </a:r>
            <a:r>
              <a:rPr kumimoji="0" lang="en-US" altLang="ko-KR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kumimoji="0" lang="ko-KR" altLang="en-US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보수점검에 관한 사항</a:t>
            </a:r>
            <a:endParaRPr kumimoji="0" lang="ko-KR" altLang="en-US" sz="2000" kern="0" dirty="0">
              <a:solidFill>
                <a:sysClr val="window" lastClr="FFFFFF">
                  <a:lumMod val="95000"/>
                </a:sysClr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gray">
          <a:xfrm>
            <a:off x="807524" y="269193"/>
            <a:ext cx="7486057" cy="591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grpSp>
        <p:nvGrpSpPr>
          <p:cNvPr id="3" name="그룹 38"/>
          <p:cNvGrpSpPr/>
          <p:nvPr/>
        </p:nvGrpSpPr>
        <p:grpSpPr>
          <a:xfrm>
            <a:off x="0" y="224457"/>
            <a:ext cx="650480" cy="620653"/>
            <a:chOff x="37676" y="74849"/>
            <a:chExt cx="650480" cy="620653"/>
          </a:xfrm>
        </p:grpSpPr>
        <p:sp>
          <p:nvSpPr>
            <p:cNvPr id="38" name="AutoShape 15"/>
            <p:cNvSpPr>
              <a:spLocks noChangeArrowheads="1"/>
            </p:cNvSpPr>
            <p:nvPr/>
          </p:nvSpPr>
          <p:spPr bwMode="gray">
            <a:xfrm>
              <a:off x="37676" y="74849"/>
              <a:ext cx="650480" cy="6206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39" name="그림 38" descr="1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676" y="75286"/>
              <a:ext cx="594591" cy="57503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246678" y="299936"/>
            <a:ext cx="546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8-3. </a:t>
            </a:r>
            <a:r>
              <a:rPr lang="ko-KR" alt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첨부문서의 기재 방법</a:t>
            </a:r>
            <a:endParaRPr lang="ko-KR" alt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4" name="그룹 20"/>
          <p:cNvGrpSpPr/>
          <p:nvPr/>
        </p:nvGrpSpPr>
        <p:grpSpPr>
          <a:xfrm>
            <a:off x="452220" y="1712665"/>
            <a:ext cx="7947502" cy="1572795"/>
            <a:chOff x="8861" y="3117056"/>
            <a:chExt cx="6096000" cy="9725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7" name="모서리가 둥근 직사각형 46"/>
            <p:cNvSpPr/>
            <p:nvPr/>
          </p:nvSpPr>
          <p:spPr>
            <a:xfrm>
              <a:off x="8861" y="3145082"/>
              <a:ext cx="6096000" cy="94456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8" name="모서리가 둥근 직사각형 7"/>
            <p:cNvSpPr/>
            <p:nvPr/>
          </p:nvSpPr>
          <p:spPr>
            <a:xfrm>
              <a:off x="1313656" y="3117056"/>
              <a:ext cx="4782343" cy="9445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l" defTabSz="5778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552891" y="1850064"/>
            <a:ext cx="7857461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○</a:t>
            </a:r>
            <a:r>
              <a:rPr lang="ko-KR" altLang="en-US" b="1" dirty="0" smtClean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ko-KR" altLang="en-US" b="1" dirty="0" smtClean="0">
                <a:solidFill>
                  <a:schemeClr val="bg1"/>
                </a:solidFill>
                <a:latin typeface="맑은 고딕"/>
                <a:ea typeface="맑은 고딕"/>
              </a:rPr>
              <a:t>허가</a:t>
            </a:r>
            <a:r>
              <a:rPr lang="en-US" altLang="ko-KR" b="1" dirty="0" smtClean="0">
                <a:solidFill>
                  <a:schemeClr val="bg1"/>
                </a:solidFill>
                <a:latin typeface="맑은 고딕"/>
                <a:ea typeface="맑은 고딕"/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  <a:latin typeface="맑은 고딕"/>
                <a:ea typeface="맑은 고딕"/>
              </a:rPr>
              <a:t>신고</a:t>
            </a:r>
            <a:r>
              <a:rPr lang="en-US" altLang="ko-KR" b="1" dirty="0" smtClean="0">
                <a:solidFill>
                  <a:schemeClr val="bg1"/>
                </a:solidFill>
                <a:latin typeface="맑은 고딕"/>
                <a:ea typeface="맑은 고딕"/>
              </a:rPr>
              <a:t>)</a:t>
            </a:r>
            <a:r>
              <a:rPr lang="ko-KR" altLang="en-US" b="1" dirty="0" smtClean="0">
                <a:solidFill>
                  <a:schemeClr val="bg1"/>
                </a:solidFill>
                <a:latin typeface="맑은 고딕"/>
                <a:ea typeface="맑은 고딕"/>
              </a:rPr>
              <a:t>된 사항에 따라 보수점검 방법 및 절차를 순서대로 기재</a:t>
            </a:r>
            <a:endParaRPr lang="en-US" altLang="ko-KR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endParaRPr lang="en-US" altLang="ko-KR" sz="5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○ 재사용을 위해 필요한 조치가 있는 경우 보수점검사항에 기재</a:t>
            </a:r>
            <a:endParaRPr lang="en-US" altLang="ko-KR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endParaRPr lang="en-US" altLang="ko-KR" sz="5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○ 보수점검 정보 및 관련 서비스를 받을 수 있는 경로 기재</a:t>
            </a:r>
            <a:endParaRPr lang="ko-KR" altLang="en-US" dirty="0" smtClean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15" name="그룹 12"/>
          <p:cNvGrpSpPr/>
          <p:nvPr/>
        </p:nvGrpSpPr>
        <p:grpSpPr>
          <a:xfrm>
            <a:off x="450030" y="3513334"/>
            <a:ext cx="3764009" cy="448236"/>
            <a:chOff x="453600" y="-93228"/>
            <a:chExt cx="9906338" cy="13165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모서리가 둥근 직사각형 15"/>
            <p:cNvSpPr/>
            <p:nvPr/>
          </p:nvSpPr>
          <p:spPr>
            <a:xfrm>
              <a:off x="453600" y="-93228"/>
              <a:ext cx="9906338" cy="131659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  </a:t>
              </a:r>
              <a:r>
                <a:rPr kumimoji="0" lang="ko-KR" altLang="en-US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라</a:t>
              </a:r>
              <a:r>
                <a:rPr kumimoji="0" lang="en-US" altLang="ko-KR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. </a:t>
              </a:r>
              <a:r>
                <a:rPr kumimoji="0" lang="ko-KR" altLang="en-US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보관 또는 저장방법</a:t>
              </a:r>
              <a:endParaRPr kumimoji="0" lang="ko-KR" altLang="en-US" sz="2000" kern="0" dirty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17" name="모서리가 둥근 직사각형 4"/>
            <p:cNvSpPr/>
            <p:nvPr/>
          </p:nvSpPr>
          <p:spPr>
            <a:xfrm>
              <a:off x="1313656" y="0"/>
              <a:ext cx="4782343" cy="9445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marR="0" lvl="0" indent="0" algn="l" defTabSz="5778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19" name="그룹 20"/>
          <p:cNvGrpSpPr/>
          <p:nvPr/>
        </p:nvGrpSpPr>
        <p:grpSpPr>
          <a:xfrm>
            <a:off x="420321" y="3998670"/>
            <a:ext cx="7947502" cy="700921"/>
            <a:chOff x="65949" y="3117056"/>
            <a:chExt cx="6096000" cy="10807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모서리가 둥근 직사각형 19"/>
            <p:cNvSpPr/>
            <p:nvPr/>
          </p:nvSpPr>
          <p:spPr>
            <a:xfrm>
              <a:off x="65949" y="3253279"/>
              <a:ext cx="6096000" cy="94456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ko-KR" altLang="en-US" b="1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○ 허가</a:t>
              </a:r>
              <a:r>
                <a:rPr lang="en-US" altLang="ko-KR" b="1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(</a:t>
              </a:r>
              <a:r>
                <a:rPr lang="ko-KR" altLang="en-US" b="1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신고</a:t>
              </a:r>
              <a:r>
                <a:rPr lang="en-US" altLang="ko-KR" b="1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)</a:t>
              </a:r>
              <a:r>
                <a:rPr lang="ko-KR" altLang="en-US" b="1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된 보관 또는 저장방법 기재</a:t>
              </a:r>
              <a:endParaRPr lang="en-US" altLang="ko-KR" b="1" dirty="0" smtClean="0">
                <a:solidFill>
                  <a:schemeClr val="bg1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21" name="모서리가 둥근 직사각형 7"/>
            <p:cNvSpPr/>
            <p:nvPr/>
          </p:nvSpPr>
          <p:spPr>
            <a:xfrm>
              <a:off x="1313656" y="3117056"/>
              <a:ext cx="4782343" cy="9445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l" defTabSz="5778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26" name="그룹 12"/>
          <p:cNvGrpSpPr/>
          <p:nvPr/>
        </p:nvGrpSpPr>
        <p:grpSpPr>
          <a:xfrm>
            <a:off x="396866" y="4895568"/>
            <a:ext cx="7992224" cy="1526498"/>
            <a:chOff x="453600" y="-140983"/>
            <a:chExt cx="9906338" cy="114270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모서리가 둥근 직사각형 26"/>
            <p:cNvSpPr/>
            <p:nvPr/>
          </p:nvSpPr>
          <p:spPr>
            <a:xfrm>
              <a:off x="453600" y="-140983"/>
              <a:ext cx="9906338" cy="114270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 </a:t>
              </a:r>
              <a:r>
                <a:rPr kumimoji="0" lang="ko-KR" altLang="en-US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마</a:t>
              </a:r>
              <a:r>
                <a:rPr kumimoji="0" lang="en-US" altLang="ko-KR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. “</a:t>
              </a:r>
              <a:r>
                <a:rPr kumimoji="0" lang="ko-KR" altLang="en-US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의료기기</a:t>
              </a:r>
              <a:r>
                <a:rPr kumimoji="0" lang="en-US" altLang="ko-KR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”, “</a:t>
              </a:r>
              <a:r>
                <a:rPr kumimoji="0" lang="ko-KR" altLang="en-US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일회용</a:t>
              </a:r>
              <a:r>
                <a:rPr kumimoji="0" lang="en-US" altLang="ko-KR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”, “</a:t>
              </a:r>
              <a:r>
                <a:rPr kumimoji="0" lang="ko-KR" altLang="en-US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재사용 금지</a:t>
              </a:r>
              <a:r>
                <a:rPr kumimoji="0" lang="en-US" altLang="ko-KR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”, “</a:t>
              </a:r>
              <a:r>
                <a:rPr kumimoji="0" lang="ko-KR" altLang="en-US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임상시험용</a:t>
              </a:r>
              <a:r>
                <a:rPr kumimoji="0" lang="en-US" altLang="ko-KR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”, </a:t>
              </a: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     “</a:t>
              </a:r>
              <a:r>
                <a:rPr kumimoji="0" lang="ko-KR" altLang="en-US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임상시험용 외의 목적으로 사용할 수 없음</a:t>
              </a:r>
              <a:r>
                <a:rPr kumimoji="0" lang="en-US" altLang="ko-KR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”</a:t>
              </a:r>
              <a:r>
                <a:rPr kumimoji="0" lang="ko-KR" altLang="en-US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이라는 표시는</a:t>
              </a:r>
              <a:endParaRPr kumimoji="0" lang="en-US" altLang="ko-KR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endParaRPr>
            </a:p>
            <a:p>
              <a:pPr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     </a:t>
              </a:r>
              <a:r>
                <a:rPr kumimoji="0" lang="ko-KR" altLang="en-US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 굵은 글씨 또는 글상자 등을 사용하여 기재</a:t>
              </a:r>
              <a:endParaRPr kumimoji="0" lang="ko-KR" altLang="en-US" sz="2000" kern="0" dirty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28" name="모서리가 둥근 직사각형 4"/>
            <p:cNvSpPr/>
            <p:nvPr/>
          </p:nvSpPr>
          <p:spPr>
            <a:xfrm>
              <a:off x="1313656" y="0"/>
              <a:ext cx="4782343" cy="9445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marR="0" lvl="0" indent="0" algn="l" defTabSz="5778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새 이미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66" t="67239" r="61453" b="20701"/>
          <a:stretch>
            <a:fillRect/>
          </a:stretch>
        </p:blipFill>
        <p:spPr>
          <a:xfrm>
            <a:off x="8312154" y="163688"/>
            <a:ext cx="803565" cy="757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775627" y="246260"/>
            <a:ext cx="7486057" cy="591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grpSp>
        <p:nvGrpSpPr>
          <p:cNvPr id="2" name="그룹 38"/>
          <p:cNvGrpSpPr/>
          <p:nvPr/>
        </p:nvGrpSpPr>
        <p:grpSpPr>
          <a:xfrm>
            <a:off x="93092" y="201524"/>
            <a:ext cx="650480" cy="620653"/>
            <a:chOff x="37676" y="74849"/>
            <a:chExt cx="650480" cy="620653"/>
          </a:xfrm>
        </p:grpSpPr>
        <p:sp>
          <p:nvSpPr>
            <p:cNvPr id="7" name="AutoShape 15"/>
            <p:cNvSpPr>
              <a:spLocks noChangeArrowheads="1"/>
            </p:cNvSpPr>
            <p:nvPr/>
          </p:nvSpPr>
          <p:spPr bwMode="gray">
            <a:xfrm>
              <a:off x="37676" y="74849"/>
              <a:ext cx="650480" cy="6206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8" name="그림 7" descr="1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21" y="96550"/>
              <a:ext cx="594591" cy="57503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246678" y="308901"/>
            <a:ext cx="50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9-1. </a:t>
            </a:r>
            <a:r>
              <a:rPr lang="ko-KR" alt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권장사항</a:t>
            </a:r>
            <a:endParaRPr lang="ko-KR" alt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03984" y="1137684"/>
          <a:ext cx="8257244" cy="5071730"/>
        </p:xfrm>
        <a:graphic>
          <a:graphicData uri="http://schemas.openxmlformats.org/drawingml/2006/table">
            <a:tbl>
              <a:tblPr/>
              <a:tblGrid>
                <a:gridCol w="8257244"/>
              </a:tblGrid>
              <a:tr h="50717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ko-KR" sz="16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ko-KR" sz="16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◈ 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개인용 의료기기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의 경우 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“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사용 시 주의사항을 반드시 읽을 것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”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라는 문구 기재</a:t>
                      </a:r>
                      <a:endParaRPr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◈ 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자세한 의료기기 허가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신고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사항 확인방법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업체 홈페이지 또는 </a:t>
                      </a:r>
                      <a:r>
                        <a:rPr lang="ko-KR" altLang="en-US" sz="16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식약청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 의료기기제품</a:t>
                      </a:r>
                      <a:endParaRPr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6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정보방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 등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기재</a:t>
                      </a:r>
                      <a:endParaRPr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◈ </a:t>
                      </a:r>
                      <a:r>
                        <a:rPr lang="ko-KR" altLang="en-US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첨부문서 기재사항은 용기나 외장에 기재하되 용기 또는 외장에 기재할 수 없는 경우</a:t>
                      </a:r>
                      <a:endParaRPr lang="en-US" altLang="ko-KR" sz="16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에는 외부의 용기나 포장에 기재할 것을 권장</a:t>
                      </a:r>
                      <a:endParaRPr lang="en-US" altLang="ko-KR" sz="16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외부의 용기나 외부의 포장을 크게 할 수 없는 경우 첨부문서에 기재하고 용기나 외장</a:t>
                      </a:r>
                      <a:endParaRPr lang="en-US" altLang="ko-KR" sz="16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에 </a:t>
                      </a:r>
                      <a:r>
                        <a:rPr lang="en-US" altLang="ko-KR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“</a:t>
                      </a:r>
                      <a:r>
                        <a:rPr lang="ko-KR" altLang="en-US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첨부문서 참조</a:t>
                      </a:r>
                      <a:r>
                        <a:rPr lang="en-US" altLang="ko-KR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”</a:t>
                      </a:r>
                      <a:r>
                        <a:rPr lang="ko-KR" altLang="en-US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라는 표시</a:t>
                      </a:r>
                    </a:p>
                    <a:p>
                      <a:pPr marL="0" marR="254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◈ </a:t>
                      </a:r>
                      <a:r>
                        <a:rPr lang="ko-KR" altLang="en-US" sz="1600" b="0" spc="-100" dirty="0" smtClean="0">
                          <a:latin typeface="맑은 고딕" pitchFamily="50" charset="-127"/>
                          <a:ea typeface="맑은 고딕" pitchFamily="50" charset="-127"/>
                        </a:rPr>
                        <a:t>추적관리대상의료기기의 경우 </a:t>
                      </a:r>
                      <a:r>
                        <a:rPr lang="en-US" altLang="ko-KR" sz="1600" b="1" spc="-100" dirty="0" smtClean="0">
                          <a:latin typeface="맑은 고딕" pitchFamily="50" charset="-127"/>
                          <a:ea typeface="맑은 고딕" pitchFamily="50" charset="-127"/>
                        </a:rPr>
                        <a:t>“</a:t>
                      </a:r>
                      <a:r>
                        <a:rPr lang="ko-KR" altLang="en-US" sz="1600" b="1" spc="-100" dirty="0" smtClean="0">
                          <a:latin typeface="맑은 고딕" pitchFamily="50" charset="-127"/>
                          <a:ea typeface="맑은 고딕" pitchFamily="50" charset="-127"/>
                        </a:rPr>
                        <a:t>추적관리대상의료기기</a:t>
                      </a:r>
                      <a:r>
                        <a:rPr lang="en-US" altLang="ko-KR" sz="1600" b="1" spc="-100" dirty="0" smtClean="0">
                          <a:latin typeface="맑은 고딕" pitchFamily="50" charset="-127"/>
                          <a:ea typeface="맑은 고딕" pitchFamily="50" charset="-127"/>
                        </a:rPr>
                        <a:t>”</a:t>
                      </a:r>
                      <a:r>
                        <a:rPr lang="ko-KR" altLang="en-US" sz="1600" b="0" spc="-100" dirty="0" smtClean="0">
                          <a:latin typeface="맑은 고딕" pitchFamily="50" charset="-127"/>
                          <a:ea typeface="맑은 고딕" pitchFamily="50" charset="-127"/>
                        </a:rPr>
                        <a:t>라는 </a:t>
                      </a:r>
                      <a:r>
                        <a:rPr lang="ko-KR" altLang="en-US" sz="1600" b="1" spc="-100" dirty="0" smtClean="0">
                          <a:latin typeface="맑은 고딕" pitchFamily="50" charset="-127"/>
                          <a:ea typeface="맑은 고딕" pitchFamily="50" charset="-127"/>
                        </a:rPr>
                        <a:t>표시</a:t>
                      </a:r>
                      <a:r>
                        <a:rPr lang="ko-KR" altLang="en-US" sz="1600" b="0" spc="-100" dirty="0" smtClean="0">
                          <a:latin typeface="맑은 고딕" pitchFamily="50" charset="-127"/>
                          <a:ea typeface="맑은 고딕" pitchFamily="50" charset="-127"/>
                        </a:rPr>
                        <a:t>를 굵은 글씨 또는 글상자 </a:t>
                      </a:r>
                      <a:endParaRPr lang="en-US" altLang="ko-KR" sz="1600" b="0" spc="-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254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spc="-100" dirty="0" smtClean="0"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600" b="0" spc="-100" dirty="0" smtClean="0">
                          <a:latin typeface="맑은 고딕" pitchFamily="50" charset="-127"/>
                          <a:ea typeface="맑은 고딕" pitchFamily="50" charset="-127"/>
                        </a:rPr>
                        <a:t>등을 사용하여</a:t>
                      </a:r>
                      <a:r>
                        <a:rPr lang="ko-KR" altLang="en-US" sz="1600" b="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600" b="1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용기</a:t>
                      </a:r>
                      <a:r>
                        <a:rPr lang="en-US" altLang="ko-KR" sz="1600" b="1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600" b="1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외장에 기재</a:t>
                      </a:r>
                      <a:endParaRPr lang="en-US" altLang="ko-KR" sz="1600" b="1" spc="-10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254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◈ </a:t>
                      </a:r>
                      <a:r>
                        <a:rPr lang="ko-KR" altLang="en-US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필요한 경우 사용설명서를 추가적으로 제공하고 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“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자세한 사항은 사용설명서 참조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”</a:t>
                      </a:r>
                    </a:p>
                    <a:p>
                      <a:pPr marL="0" marR="254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라는 문구 기재</a:t>
                      </a:r>
                      <a:endParaRPr lang="en-US" altLang="ko-KR" sz="1600" b="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1447" marR="31447" marT="8694" marB="8694" anchor="ctr">
                    <a:lnL w="3556" cap="flat" cmpd="sng" algn="ctr">
                      <a:solidFill>
                        <a:srgbClr val="70B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0B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0B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0B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7D9"/>
                    </a:solidFill>
                  </a:tcPr>
                </a:tc>
              </a:tr>
            </a:tbl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7" name="그룹 63"/>
          <p:cNvGrpSpPr/>
          <p:nvPr/>
        </p:nvGrpSpPr>
        <p:grpSpPr>
          <a:xfrm>
            <a:off x="543333" y="1178306"/>
            <a:ext cx="2965411" cy="597332"/>
            <a:chOff x="479006" y="2573062"/>
            <a:chExt cx="905212" cy="610625"/>
          </a:xfrm>
        </p:grpSpPr>
        <p:sp>
          <p:nvSpPr>
            <p:cNvPr id="18" name="모서리가 둥근 직사각형 17"/>
            <p:cNvSpPr/>
            <p:nvPr/>
          </p:nvSpPr>
          <p:spPr bwMode="auto">
            <a:xfrm>
              <a:off x="479006" y="2573062"/>
              <a:ext cx="880553" cy="610625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>
              <a:noFill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1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06274" y="2664031"/>
              <a:ext cx="824240" cy="4307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1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5550" y="2682558"/>
              <a:ext cx="868668" cy="37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가</a:t>
              </a:r>
              <a:r>
                <a:rPr lang="en-US" altLang="ko-KR" sz="20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0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일반사항</a:t>
              </a:r>
              <a:r>
                <a:rPr lang="en-US" altLang="ko-KR" sz="20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0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새 이미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66" t="67239" r="61453" b="20701"/>
          <a:stretch>
            <a:fillRect/>
          </a:stretch>
        </p:blipFill>
        <p:spPr>
          <a:xfrm>
            <a:off x="8312154" y="163688"/>
            <a:ext cx="803565" cy="757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775627" y="246260"/>
            <a:ext cx="7486057" cy="591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grpSp>
        <p:nvGrpSpPr>
          <p:cNvPr id="2" name="그룹 38"/>
          <p:cNvGrpSpPr/>
          <p:nvPr/>
        </p:nvGrpSpPr>
        <p:grpSpPr>
          <a:xfrm>
            <a:off x="93092" y="201524"/>
            <a:ext cx="650480" cy="620653"/>
            <a:chOff x="37676" y="74849"/>
            <a:chExt cx="650480" cy="620653"/>
          </a:xfrm>
        </p:grpSpPr>
        <p:sp>
          <p:nvSpPr>
            <p:cNvPr id="7" name="AutoShape 15"/>
            <p:cNvSpPr>
              <a:spLocks noChangeArrowheads="1"/>
            </p:cNvSpPr>
            <p:nvPr/>
          </p:nvSpPr>
          <p:spPr bwMode="gray">
            <a:xfrm>
              <a:off x="37676" y="74849"/>
              <a:ext cx="650480" cy="6206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8" name="그림 7" descr="1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21" y="96550"/>
              <a:ext cx="594591" cy="57503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246678" y="308901"/>
            <a:ext cx="50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9-2. </a:t>
            </a:r>
            <a:r>
              <a:rPr lang="ko-KR" alt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권장사항</a:t>
            </a:r>
            <a:endParaRPr lang="ko-KR" alt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03984" y="1137684"/>
          <a:ext cx="8257244" cy="5071730"/>
        </p:xfrm>
        <a:graphic>
          <a:graphicData uri="http://schemas.openxmlformats.org/drawingml/2006/table">
            <a:tbl>
              <a:tblPr/>
              <a:tblGrid>
                <a:gridCol w="8257244"/>
              </a:tblGrid>
              <a:tr h="50717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◈ </a:t>
                      </a:r>
                      <a:r>
                        <a:rPr lang="ko-KR" altLang="en-US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표시기재사항은 점자 또는 점자</a:t>
                      </a:r>
                      <a:r>
                        <a:rPr lang="en-US" altLang="ko-KR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음성변환코드 등을 병행하여 기재</a:t>
                      </a:r>
                      <a:endParaRPr lang="en-US" altLang="ko-KR" sz="2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ko-KR" sz="15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2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◈ </a:t>
                      </a:r>
                      <a:r>
                        <a:rPr lang="ko-KR" altLang="en-US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홈페이지의 자세한 의료기기 허가</a:t>
                      </a:r>
                      <a:r>
                        <a:rPr lang="en-US" altLang="ko-KR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신고</a:t>
                      </a:r>
                      <a:r>
                        <a:rPr lang="en-US" altLang="ko-KR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내용은 수화</a:t>
                      </a:r>
                      <a:r>
                        <a:rPr lang="en-US" altLang="ko-KR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자막</a:t>
                      </a:r>
                      <a:r>
                        <a:rPr lang="en-US" altLang="ko-KR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음성</a:t>
                      </a:r>
                      <a:r>
                        <a:rPr lang="en-US" altLang="ko-KR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확대문자 등을 활용하여 </a:t>
                      </a:r>
                      <a:r>
                        <a:rPr lang="ko-KR" altLang="en-US" sz="20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접근성</a:t>
                      </a:r>
                      <a:r>
                        <a:rPr lang="ko-KR" altLang="en-US" sz="2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보장</a:t>
                      </a:r>
                      <a:endParaRPr lang="en-US" altLang="ko-KR" sz="2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ko-KR" sz="2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1447" marR="31447" marT="8694" marB="8694" anchor="ctr">
                    <a:lnL w="3556" cap="flat" cmpd="sng" algn="ctr">
                      <a:solidFill>
                        <a:srgbClr val="70B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0B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0B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0B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7D9"/>
                    </a:solidFill>
                  </a:tcPr>
                </a:tc>
              </a:tr>
            </a:tbl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63"/>
          <p:cNvGrpSpPr/>
          <p:nvPr/>
        </p:nvGrpSpPr>
        <p:grpSpPr>
          <a:xfrm>
            <a:off x="564599" y="1242101"/>
            <a:ext cx="5336472" cy="814998"/>
            <a:chOff x="479006" y="2573062"/>
            <a:chExt cx="905212" cy="833135"/>
          </a:xfrm>
        </p:grpSpPr>
        <p:sp>
          <p:nvSpPr>
            <p:cNvPr id="18" name="모서리가 둥근 직사각형 17"/>
            <p:cNvSpPr/>
            <p:nvPr/>
          </p:nvSpPr>
          <p:spPr bwMode="auto">
            <a:xfrm>
              <a:off x="479006" y="2573062"/>
              <a:ext cx="880553" cy="610625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>
              <a:noFill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1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06274" y="2664031"/>
              <a:ext cx="824240" cy="4307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1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5550" y="2682558"/>
              <a:ext cx="868668" cy="723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나</a:t>
              </a:r>
              <a:r>
                <a:rPr lang="en-US" altLang="ko-KR" sz="20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20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장애인</a:t>
              </a:r>
              <a:r>
                <a:rPr lang="en-US" altLang="ko-KR" sz="20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·</a:t>
              </a:r>
              <a:r>
                <a:rPr lang="ko-KR" altLang="en-US" sz="20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고령자 등을 위한 권장사항</a:t>
              </a:r>
              <a:r>
                <a:rPr lang="en-US" altLang="ko-KR" sz="20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0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93281" y="1790788"/>
            <a:ext cx="5017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latin typeface="휴먼엑스포" pitchFamily="18" charset="-127"/>
                <a:ea typeface="휴먼엑스포" pitchFamily="18" charset="-127"/>
              </a:rPr>
              <a:t>Question??</a:t>
            </a:r>
            <a:endParaRPr lang="ko-KR" altLang="en-US" sz="600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" name="그림 6" descr="감사합니다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809" y="4139070"/>
            <a:ext cx="4272176" cy="66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 descr="새 이미지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66" t="67239" r="61453" b="20701"/>
          <a:stretch>
            <a:fillRect/>
          </a:stretch>
        </p:blipFill>
        <p:spPr>
          <a:xfrm>
            <a:off x="8312154" y="163688"/>
            <a:ext cx="803565" cy="75738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AutoShape 15"/>
          <p:cNvSpPr>
            <a:spLocks noChangeArrowheads="1"/>
          </p:cNvSpPr>
          <p:nvPr/>
        </p:nvSpPr>
        <p:spPr bwMode="gray">
          <a:xfrm>
            <a:off x="775627" y="246260"/>
            <a:ext cx="7486057" cy="591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grpSp>
        <p:nvGrpSpPr>
          <p:cNvPr id="2" name="그룹 38"/>
          <p:cNvGrpSpPr/>
          <p:nvPr/>
        </p:nvGrpSpPr>
        <p:grpSpPr>
          <a:xfrm>
            <a:off x="93092" y="201524"/>
            <a:ext cx="650480" cy="620653"/>
            <a:chOff x="37676" y="74849"/>
            <a:chExt cx="650480" cy="620653"/>
          </a:xfrm>
        </p:grpSpPr>
        <p:sp>
          <p:nvSpPr>
            <p:cNvPr id="51" name="AutoShape 15"/>
            <p:cNvSpPr>
              <a:spLocks noChangeArrowheads="1"/>
            </p:cNvSpPr>
            <p:nvPr/>
          </p:nvSpPr>
          <p:spPr bwMode="gray">
            <a:xfrm>
              <a:off x="37676" y="74849"/>
              <a:ext cx="650480" cy="6206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52" name="그림 51" descr="1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21" y="96550"/>
              <a:ext cx="594591" cy="575032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1246678" y="308901"/>
            <a:ext cx="50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1. </a:t>
            </a:r>
            <a:r>
              <a:rPr lang="ko-KR" alt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추진 배경</a:t>
            </a:r>
            <a:endParaRPr lang="ko-KR" alt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/>
        </p:nvGraphicFramePr>
        <p:xfrm>
          <a:off x="808074" y="1709433"/>
          <a:ext cx="7495954" cy="4255432"/>
        </p:xfrm>
        <a:graphic>
          <a:graphicData uri="http://schemas.openxmlformats.org/drawingml/2006/table">
            <a:tbl>
              <a:tblPr/>
              <a:tblGrid>
                <a:gridCol w="7495954"/>
              </a:tblGrid>
              <a:tr h="42554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○ 국회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소비자단체 등에서 정확하고 알기 쉬운 의료기기 정보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 제공의 필요성을 제기함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-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작은 글자 크기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어려운 전문 용어 사용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주요 정보 사항을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파악하기 곤란 등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○ 의료기기에 관한 정보를 효율적으로 전달하여 오작동 또는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부작용으로 인한 국민 </a:t>
                      </a:r>
                      <a:r>
                        <a:rPr lang="ko-KR" altLang="en-US" sz="2000" b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위해를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예방하고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-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해당 의료기기의 지속적인 개발 및 개선에 필요한 소비자와의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의사소통 제고 필요 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9057" marR="49057" marT="13563" marB="13563" anchor="ctr">
                    <a:lnL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 descr="새 이미지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66" t="67239" r="61453" b="20701"/>
          <a:stretch>
            <a:fillRect/>
          </a:stretch>
        </p:blipFill>
        <p:spPr>
          <a:xfrm>
            <a:off x="8312154" y="163688"/>
            <a:ext cx="803565" cy="75738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AutoShape 15"/>
          <p:cNvSpPr>
            <a:spLocks noChangeArrowheads="1"/>
          </p:cNvSpPr>
          <p:nvPr/>
        </p:nvSpPr>
        <p:spPr bwMode="gray">
          <a:xfrm>
            <a:off x="775627" y="246260"/>
            <a:ext cx="7486057" cy="591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grpSp>
        <p:nvGrpSpPr>
          <p:cNvPr id="2" name="그룹 38"/>
          <p:cNvGrpSpPr/>
          <p:nvPr/>
        </p:nvGrpSpPr>
        <p:grpSpPr>
          <a:xfrm>
            <a:off x="93092" y="201524"/>
            <a:ext cx="650480" cy="620653"/>
            <a:chOff x="37676" y="74849"/>
            <a:chExt cx="650480" cy="620653"/>
          </a:xfrm>
        </p:grpSpPr>
        <p:sp>
          <p:nvSpPr>
            <p:cNvPr id="51" name="AutoShape 15"/>
            <p:cNvSpPr>
              <a:spLocks noChangeArrowheads="1"/>
            </p:cNvSpPr>
            <p:nvPr/>
          </p:nvSpPr>
          <p:spPr bwMode="gray">
            <a:xfrm>
              <a:off x="37676" y="74849"/>
              <a:ext cx="650480" cy="6206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52" name="그림 51" descr="1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21" y="96550"/>
              <a:ext cx="594591" cy="575032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1246678" y="308901"/>
            <a:ext cx="50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2. </a:t>
            </a:r>
            <a:r>
              <a:rPr lang="ko-KR" alt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추진 경과</a:t>
            </a:r>
            <a:endParaRPr lang="ko-KR" alt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/>
        </p:nvGraphicFramePr>
        <p:xfrm>
          <a:off x="808074" y="1709432"/>
          <a:ext cx="7495954" cy="4340493"/>
        </p:xfrm>
        <a:graphic>
          <a:graphicData uri="http://schemas.openxmlformats.org/drawingml/2006/table">
            <a:tbl>
              <a:tblPr/>
              <a:tblGrid>
                <a:gridCol w="7495954"/>
              </a:tblGrid>
              <a:tr h="4340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○ 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2009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년  선진국의 표시기재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심벌제도 및 국내 적용방안 연구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           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소비자입장에서의 의료기기 안전정책 개선방향 연구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○ 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2010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의료기기 표시기재 가이드라인 제정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○ 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2011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년  알기 쉬운 용어집 발간에 대한 연구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           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글자 크기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줄 간격 등 기재방법 법적 근거 마련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            </a:t>
                      </a:r>
                      <a:r>
                        <a:rPr lang="en-US" altLang="ko-KR" sz="14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의료기기법</a:t>
                      </a:r>
                      <a:r>
                        <a:rPr lang="ko-KR" altLang="en-US" sz="14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시행규칙 제</a:t>
                      </a:r>
                      <a:r>
                        <a:rPr lang="en-US" altLang="ko-KR" sz="14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28</a:t>
                      </a:r>
                      <a:r>
                        <a:rPr lang="ko-KR" altLang="en-US" sz="14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조제</a:t>
                      </a:r>
                      <a:r>
                        <a:rPr lang="en-US" altLang="ko-KR" sz="14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1400" b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항제</a:t>
                      </a:r>
                      <a:r>
                        <a:rPr lang="en-US" altLang="ko-KR" sz="14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4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호</a:t>
                      </a:r>
                      <a:r>
                        <a:rPr lang="en-US" altLang="ko-KR" sz="14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○ 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2012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‘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의료기기 </a:t>
                      </a:r>
                      <a:r>
                        <a:rPr lang="ko-KR" altLang="en-US" sz="2000" b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표시기재등에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관한 규정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’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제정 고시</a:t>
                      </a:r>
                      <a:endParaRPr lang="en-US" altLang="ko-KR" sz="20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            (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제정일 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2012.11.23</a:t>
                      </a:r>
                      <a:r>
                        <a:rPr lang="en-US" altLang="ko-KR" sz="2000" b="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시행일 </a:t>
                      </a: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2012.11.26)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9057" marR="49057" marT="13563" marB="13563" anchor="ctr">
                    <a:lnL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그림 118" descr="새 이미지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66" t="67239" r="61453" b="20701"/>
          <a:stretch>
            <a:fillRect/>
          </a:stretch>
        </p:blipFill>
        <p:spPr>
          <a:xfrm>
            <a:off x="8312154" y="104240"/>
            <a:ext cx="803565" cy="75738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AutoShape 15"/>
          <p:cNvSpPr>
            <a:spLocks noChangeArrowheads="1"/>
          </p:cNvSpPr>
          <p:nvPr/>
        </p:nvSpPr>
        <p:spPr bwMode="gray">
          <a:xfrm>
            <a:off x="775627" y="186812"/>
            <a:ext cx="7453973" cy="591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grpSp>
        <p:nvGrpSpPr>
          <p:cNvPr id="2" name="그룹 38"/>
          <p:cNvGrpSpPr/>
          <p:nvPr/>
        </p:nvGrpSpPr>
        <p:grpSpPr>
          <a:xfrm>
            <a:off x="93092" y="126034"/>
            <a:ext cx="650480" cy="620653"/>
            <a:chOff x="37676" y="74849"/>
            <a:chExt cx="650480" cy="620653"/>
          </a:xfrm>
        </p:grpSpPr>
        <p:sp>
          <p:nvSpPr>
            <p:cNvPr id="179" name="AutoShape 15"/>
            <p:cNvSpPr>
              <a:spLocks noChangeArrowheads="1"/>
            </p:cNvSpPr>
            <p:nvPr/>
          </p:nvSpPr>
          <p:spPr bwMode="gray">
            <a:xfrm>
              <a:off x="37676" y="74849"/>
              <a:ext cx="650480" cy="6206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180" name="그림 179" descr="1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21" y="96550"/>
              <a:ext cx="594591" cy="575032"/>
            </a:xfrm>
            <a:prstGeom prst="rect">
              <a:avLst/>
            </a:prstGeom>
          </p:spPr>
        </p:pic>
      </p:grpSp>
      <p:sp>
        <p:nvSpPr>
          <p:cNvPr id="75" name="직사각형 74"/>
          <p:cNvSpPr/>
          <p:nvPr/>
        </p:nvSpPr>
        <p:spPr bwMode="auto">
          <a:xfrm>
            <a:off x="4554882" y="1320191"/>
            <a:ext cx="4365834" cy="420874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14401" y="249453"/>
            <a:ext cx="730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cap="all" spc="-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3. </a:t>
            </a:r>
            <a:r>
              <a:rPr lang="ko-KR" altLang="en-US" sz="2400" cap="all" spc="-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시행 및 경과조치</a:t>
            </a:r>
            <a:endParaRPr lang="ko-KR" altLang="en-US" sz="2400" cap="all" spc="-1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97" name="직사각형 96"/>
          <p:cNvSpPr/>
          <p:nvPr/>
        </p:nvSpPr>
        <p:spPr bwMode="auto">
          <a:xfrm>
            <a:off x="319420" y="1311127"/>
            <a:ext cx="4060660" cy="420717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pic>
        <p:nvPicPr>
          <p:cNvPr id="118" name="그림 6" descr="사각형(번호넣는곳 1개)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1957CF"/>
              </a:clrFrom>
              <a:clrTo>
                <a:srgbClr val="1957CF">
                  <a:alpha val="0"/>
                </a:srgbClr>
              </a:clrTo>
            </a:clrChange>
            <a:duotone>
              <a:prstClr val="black"/>
              <a:srgbClr val="66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47649" y="2474352"/>
            <a:ext cx="297219" cy="29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2"/>
          <p:cNvSpPr>
            <a:spLocks noChangeArrowheads="1"/>
          </p:cNvSpPr>
          <p:nvPr/>
        </p:nvSpPr>
        <p:spPr bwMode="auto">
          <a:xfrm>
            <a:off x="627766" y="2094958"/>
            <a:ext cx="3801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ko-KR" altLang="en-US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 </a:t>
            </a:r>
            <a:r>
              <a:rPr kumimoji="0" lang="ko-KR" altLang="en-US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 </a:t>
            </a:r>
            <a:endParaRPr lang="ko-KR" altLang="en-US" spc="-150" dirty="0">
              <a:solidFill>
                <a:srgbClr val="003366"/>
              </a:solidFill>
              <a:latin typeface="맑은 고딕" pitchFamily="50" charset="-127"/>
              <a:ea typeface="맑은 고딕" pitchFamily="50" charset="-127"/>
              <a:cs typeface="Segoe UI" pitchFamily="34" charset="0"/>
            </a:endParaRPr>
          </a:p>
        </p:txBody>
      </p:sp>
      <p:pic>
        <p:nvPicPr>
          <p:cNvPr id="111" name="그림 6" descr="사각형(번호넣는곳 1개)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1957CF"/>
              </a:clrFrom>
              <a:clrTo>
                <a:srgbClr val="1957CF">
                  <a:alpha val="0"/>
                </a:srgbClr>
              </a:clrTo>
            </a:clrChange>
            <a:duotone>
              <a:prstClr val="black"/>
              <a:srgbClr val="66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9017" y="2453088"/>
            <a:ext cx="297219" cy="29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62"/>
          <p:cNvSpPr>
            <a:spLocks noChangeArrowheads="1"/>
          </p:cNvSpPr>
          <p:nvPr/>
        </p:nvSpPr>
        <p:spPr bwMode="auto">
          <a:xfrm>
            <a:off x="4784650" y="2349796"/>
            <a:ext cx="406163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‘12.11.25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일 까지  제조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수입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허가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신고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를 받고 제조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수입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한 의료기기와 동일한 의료기기</a:t>
            </a:r>
            <a:endParaRPr lang="ko-KR" altLang="en-US" b="1" spc="-100" dirty="0">
              <a:solidFill>
                <a:srgbClr val="99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573926" y="1508663"/>
            <a:ext cx="3635016" cy="509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08075" y="1532939"/>
            <a:ext cx="3242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10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‘12.11.26</a:t>
            </a:r>
            <a:r>
              <a:rPr lang="ko-KR" altLang="en-US" sz="2000" b="1" spc="10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일부터 시행</a:t>
            </a:r>
            <a:endParaRPr lang="ko-KR" altLang="en-US" sz="2000" b="1" spc="100" dirty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3" name="그룹 114"/>
          <p:cNvGrpSpPr/>
          <p:nvPr/>
        </p:nvGrpSpPr>
        <p:grpSpPr>
          <a:xfrm>
            <a:off x="542925" y="1639608"/>
            <a:ext cx="217398" cy="394224"/>
            <a:chOff x="504825" y="2050735"/>
            <a:chExt cx="217398" cy="394224"/>
          </a:xfrm>
        </p:grpSpPr>
        <p:sp>
          <p:nvSpPr>
            <p:cNvPr id="72" name="직사각형 71"/>
            <p:cNvSpPr/>
            <p:nvPr/>
          </p:nvSpPr>
          <p:spPr>
            <a:xfrm rot="2742390">
              <a:off x="476514" y="2199250"/>
              <a:ext cx="373582" cy="117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3" name="직사각형 72"/>
            <p:cNvSpPr/>
            <p:nvPr/>
          </p:nvSpPr>
          <p:spPr>
            <a:xfrm rot="2854510">
              <a:off x="422008" y="2152860"/>
              <a:ext cx="358620" cy="154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504825" y="2257425"/>
              <a:ext cx="133350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116"/>
          <p:cNvGrpSpPr/>
          <p:nvPr/>
        </p:nvGrpSpPr>
        <p:grpSpPr>
          <a:xfrm>
            <a:off x="4076198" y="1598313"/>
            <a:ext cx="229102" cy="408708"/>
            <a:chOff x="3961898" y="2018965"/>
            <a:chExt cx="229102" cy="408708"/>
          </a:xfrm>
        </p:grpSpPr>
        <p:sp>
          <p:nvSpPr>
            <p:cNvPr id="74" name="직사각형 73"/>
            <p:cNvSpPr/>
            <p:nvPr/>
          </p:nvSpPr>
          <p:spPr>
            <a:xfrm rot="18550994">
              <a:off x="3834025" y="2181964"/>
              <a:ext cx="373582" cy="117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6" name="직사각형 75"/>
            <p:cNvSpPr/>
            <p:nvPr/>
          </p:nvSpPr>
          <p:spPr>
            <a:xfrm rot="18508076">
              <a:off x="3870532" y="2143838"/>
              <a:ext cx="405943" cy="156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4057650" y="2228850"/>
              <a:ext cx="133350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3" name="직사각형 122"/>
          <p:cNvSpPr/>
          <p:nvPr/>
        </p:nvSpPr>
        <p:spPr>
          <a:xfrm>
            <a:off x="8515350" y="2741648"/>
            <a:ext cx="13335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4917725" y="1531495"/>
            <a:ext cx="3635016" cy="509048"/>
          </a:xfrm>
          <a:prstGeom prst="roundRect">
            <a:avLst/>
          </a:prstGeom>
          <a:solidFill>
            <a:srgbClr val="0066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TextBox 161"/>
          <p:cNvSpPr txBox="1"/>
          <p:nvPr/>
        </p:nvSpPr>
        <p:spPr>
          <a:xfrm>
            <a:off x="4986669" y="1566404"/>
            <a:ext cx="330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10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‘13.11.27</a:t>
            </a:r>
            <a:r>
              <a:rPr lang="ko-KR" altLang="en-US" sz="2000" b="1" spc="10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일부터 시행</a:t>
            </a:r>
            <a:endParaRPr lang="ko-KR" altLang="en-US" sz="2000" b="1" spc="100" dirty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5" name="그룹 139"/>
          <p:cNvGrpSpPr/>
          <p:nvPr/>
        </p:nvGrpSpPr>
        <p:grpSpPr>
          <a:xfrm>
            <a:off x="4932209" y="1643397"/>
            <a:ext cx="203810" cy="392003"/>
            <a:chOff x="4941734" y="1549699"/>
            <a:chExt cx="203810" cy="392003"/>
          </a:xfrm>
        </p:grpSpPr>
        <p:sp>
          <p:nvSpPr>
            <p:cNvPr id="158" name="직사각형 157"/>
            <p:cNvSpPr/>
            <p:nvPr/>
          </p:nvSpPr>
          <p:spPr>
            <a:xfrm rot="2742390">
              <a:off x="4899835" y="1695993"/>
              <a:ext cx="373582" cy="117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9" name="직사각형 158"/>
            <p:cNvSpPr/>
            <p:nvPr/>
          </p:nvSpPr>
          <p:spPr>
            <a:xfrm rot="2854510">
              <a:off x="4842900" y="1648533"/>
              <a:ext cx="358620" cy="160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4943475" y="1762125"/>
              <a:ext cx="133350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140"/>
          <p:cNvGrpSpPr/>
          <p:nvPr/>
        </p:nvGrpSpPr>
        <p:grpSpPr>
          <a:xfrm>
            <a:off x="8451894" y="1599881"/>
            <a:ext cx="189704" cy="408708"/>
            <a:chOff x="8385219" y="1515708"/>
            <a:chExt cx="189704" cy="408708"/>
          </a:xfrm>
        </p:grpSpPr>
        <p:sp>
          <p:nvSpPr>
            <p:cNvPr id="160" name="직사각형 159"/>
            <p:cNvSpPr/>
            <p:nvPr/>
          </p:nvSpPr>
          <p:spPr>
            <a:xfrm rot="18550994">
              <a:off x="8257346" y="1678707"/>
              <a:ext cx="373582" cy="117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1" name="직사각형 160"/>
            <p:cNvSpPr/>
            <p:nvPr/>
          </p:nvSpPr>
          <p:spPr>
            <a:xfrm rot="18508076">
              <a:off x="8293853" y="1640581"/>
              <a:ext cx="405943" cy="156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8410575" y="1752600"/>
              <a:ext cx="133350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4331110" y="6548284"/>
            <a:ext cx="481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2" name="Rectangle 62"/>
          <p:cNvSpPr>
            <a:spLocks noChangeArrowheads="1"/>
          </p:cNvSpPr>
          <p:nvPr/>
        </p:nvSpPr>
        <p:spPr bwMode="auto">
          <a:xfrm>
            <a:off x="616689" y="2402958"/>
            <a:ext cx="37333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‘12.11.26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일 이후 제조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수입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허가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신고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 의료기기</a:t>
            </a:r>
            <a:endParaRPr lang="ko-KR" altLang="en-US" b="1" spc="-100" dirty="0">
              <a:solidFill>
                <a:srgbClr val="99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7" name="그림 6" descr="사각형(번호넣는곳 1개)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1957CF"/>
              </a:clrFrom>
              <a:clrTo>
                <a:srgbClr val="1957CF">
                  <a:alpha val="0"/>
                </a:srgbClr>
              </a:clrTo>
            </a:clrChange>
            <a:duotone>
              <a:prstClr val="black"/>
              <a:srgbClr val="66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9651" y="3356854"/>
            <a:ext cx="297219" cy="29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Rectangle 62"/>
          <p:cNvSpPr>
            <a:spLocks noChangeArrowheads="1"/>
          </p:cNvSpPr>
          <p:nvPr/>
        </p:nvSpPr>
        <p:spPr bwMode="auto">
          <a:xfrm>
            <a:off x="654901" y="3307069"/>
            <a:ext cx="37270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‘12.11.25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일 까지 제조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수입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허가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신고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만 받고 제조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수입</a:t>
            </a:r>
            <a:r>
              <a:rPr kumimoji="0" lang="en-US" altLang="ko-KR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b="1" spc="-10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rPr>
              <a:t>한 적이 없는 의료기기</a:t>
            </a:r>
            <a:endParaRPr lang="ko-KR" altLang="en-US" b="1" spc="-100" dirty="0">
              <a:solidFill>
                <a:srgbClr val="99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 descr="새 이미지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66" t="67239" r="61453" b="20701"/>
          <a:stretch>
            <a:fillRect/>
          </a:stretch>
        </p:blipFill>
        <p:spPr>
          <a:xfrm>
            <a:off x="8312154" y="163688"/>
            <a:ext cx="803565" cy="75738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AutoShape 15"/>
          <p:cNvSpPr>
            <a:spLocks noChangeArrowheads="1"/>
          </p:cNvSpPr>
          <p:nvPr/>
        </p:nvSpPr>
        <p:spPr bwMode="gray">
          <a:xfrm>
            <a:off x="775627" y="246260"/>
            <a:ext cx="7486057" cy="591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grpSp>
        <p:nvGrpSpPr>
          <p:cNvPr id="10" name="그룹 38"/>
          <p:cNvGrpSpPr/>
          <p:nvPr/>
        </p:nvGrpSpPr>
        <p:grpSpPr>
          <a:xfrm>
            <a:off x="93092" y="201524"/>
            <a:ext cx="650480" cy="620653"/>
            <a:chOff x="37676" y="74849"/>
            <a:chExt cx="650480" cy="620653"/>
          </a:xfrm>
        </p:grpSpPr>
        <p:sp>
          <p:nvSpPr>
            <p:cNvPr id="51" name="AutoShape 15"/>
            <p:cNvSpPr>
              <a:spLocks noChangeArrowheads="1"/>
            </p:cNvSpPr>
            <p:nvPr/>
          </p:nvSpPr>
          <p:spPr bwMode="gray">
            <a:xfrm>
              <a:off x="37676" y="74849"/>
              <a:ext cx="650480" cy="6206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52" name="그림 51" descr="1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21" y="96550"/>
              <a:ext cx="594591" cy="575032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1246678" y="308901"/>
            <a:ext cx="50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4. </a:t>
            </a:r>
            <a:r>
              <a:rPr lang="ko-KR" alt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일반적 기재 요령</a:t>
            </a:r>
            <a:endParaRPr lang="ko-KR" alt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/>
        </p:nvGraphicFramePr>
        <p:xfrm>
          <a:off x="808074" y="1709433"/>
          <a:ext cx="7495954" cy="3649375"/>
        </p:xfrm>
        <a:graphic>
          <a:graphicData uri="http://schemas.openxmlformats.org/drawingml/2006/table">
            <a:tbl>
              <a:tblPr/>
              <a:tblGrid>
                <a:gridCol w="7495954"/>
              </a:tblGrid>
              <a:tr h="364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○ </a:t>
                      </a:r>
                      <a:r>
                        <a:rPr lang="ko-KR" altLang="en-US" sz="2000" b="0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잘 지워지지 아니하는 잉크</a:t>
                      </a:r>
                      <a:r>
                        <a:rPr lang="en-US" altLang="ko-KR" sz="2000" b="0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2000" b="0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각인 또는 소인 등을 사용하고</a:t>
                      </a:r>
                      <a:r>
                        <a:rPr lang="en-US" altLang="ko-KR" sz="2000" b="0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</a:t>
                      </a:r>
                      <a:r>
                        <a:rPr lang="ko-KR" altLang="en-US" sz="2000" b="0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2000" b="1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읽기 </a:t>
                      </a:r>
                      <a:endParaRPr lang="en-US" altLang="ko-KR" sz="2000" b="1" spc="-100" baseline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 </a:t>
                      </a:r>
                      <a:r>
                        <a:rPr lang="ko-KR" altLang="en-US" sz="2000" b="1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쉬운 글자체</a:t>
                      </a:r>
                      <a:r>
                        <a:rPr lang="ko-KR" altLang="en-US" sz="2000" b="0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를 </a:t>
                      </a:r>
                      <a:r>
                        <a:rPr lang="ko-KR" altLang="en-US" sz="2000" b="1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사용</a:t>
                      </a:r>
                      <a:r>
                        <a:rPr lang="ko-KR" altLang="en-US" sz="2000" b="0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하며</a:t>
                      </a:r>
                      <a:r>
                        <a:rPr lang="en-US" altLang="ko-KR" sz="2000" b="0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</a:t>
                      </a:r>
                      <a:r>
                        <a:rPr lang="ko-KR" altLang="en-US" sz="2000" b="0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글자가 겹쳐지지 않도록 하고</a:t>
                      </a:r>
                      <a:r>
                        <a:rPr lang="en-US" altLang="ko-KR" sz="2000" b="0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</a:t>
                      </a:r>
                      <a:r>
                        <a:rPr lang="ko-KR" altLang="en-US" sz="2000" b="0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2000" b="1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바탕색과</a:t>
                      </a:r>
                      <a:endParaRPr lang="en-US" altLang="ko-KR" sz="2000" b="1" spc="-100" baseline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2000" b="1" spc="-10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구별되는 색상으로 기재</a:t>
                      </a:r>
                      <a:endParaRPr lang="en-US" altLang="ko-KR" sz="2000" b="1" spc="-100" baseline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○ 기재사항을 부착할 경우 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소비자가 쉽게 찾을 수 있는 위치에</a:t>
                      </a: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쉽게 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떨어지지 않도록 부착</a:t>
                      </a: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○ 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기재사항은 허가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신고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사항을 기준으로 작성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9057" marR="49057" marT="13563" marB="13563" anchor="ctr">
                    <a:lnL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38652" y="1262866"/>
          <a:ext cx="7091086" cy="5074139"/>
        </p:xfrm>
        <a:graphic>
          <a:graphicData uri="http://schemas.openxmlformats.org/drawingml/2006/table">
            <a:tbl>
              <a:tblPr/>
              <a:tblGrid>
                <a:gridCol w="7091086"/>
              </a:tblGrid>
              <a:tr h="50741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○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의료기기의 용기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외장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외부포장 및 첨부문서에 기재하는 사항의</a:t>
                      </a:r>
                      <a:endParaRPr lang="en-US" altLang="ko-KR" sz="18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글자크기는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포인트 이상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으로 하되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일부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중요사항은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7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포인트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이상으로 기재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- 7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포인트 이상으로 기재</a:t>
                      </a: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하여야 하는 경우</a:t>
                      </a:r>
                      <a:endParaRPr lang="en-US" altLang="ko-KR" sz="1800" b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▶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개인용 의료기기의 기재사항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▶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제품명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[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상품명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품목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류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명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형명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모델명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)]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▶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제조연월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사용기한 포함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 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▶ “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의료기기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”, “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일회용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”, “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재사용 금지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”, “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임상시험용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”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및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“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임상</a:t>
                      </a:r>
                      <a:endParaRPr lang="en-US" altLang="ko-KR" sz="1800" b="1" baseline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   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시험용 외의 목적으로 사용할 수 없음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”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이라는 문자</a:t>
                      </a:r>
                      <a:endParaRPr lang="en-US" altLang="ko-KR" sz="1800" b="1" baseline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  ※  1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포인트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: 0.3514mm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700" b="1" baseline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○ 줄 간격은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0.5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포인트 이상</a:t>
                      </a:r>
                      <a:endParaRPr lang="ko-KR" altLang="en-US" sz="1800" baseline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9057" marR="49057" marT="13563" marB="13563" anchor="ctr">
                    <a:lnL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CC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D3"/>
                    </a:solidFill>
                  </a:tcPr>
                </a:tc>
              </a:tr>
            </a:tbl>
          </a:graphicData>
        </a:graphic>
      </p:graphicFrame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 descr="새 이미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66" t="67239" r="61453" b="20701"/>
          <a:stretch>
            <a:fillRect/>
          </a:stretch>
        </p:blipFill>
        <p:spPr>
          <a:xfrm>
            <a:off x="8312154" y="163688"/>
            <a:ext cx="803565" cy="7573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775627" y="246260"/>
            <a:ext cx="7486057" cy="591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grpSp>
        <p:nvGrpSpPr>
          <p:cNvPr id="2" name="그룹 38"/>
          <p:cNvGrpSpPr/>
          <p:nvPr/>
        </p:nvGrpSpPr>
        <p:grpSpPr>
          <a:xfrm>
            <a:off x="93092" y="201524"/>
            <a:ext cx="650480" cy="620653"/>
            <a:chOff x="37676" y="74849"/>
            <a:chExt cx="650480" cy="620653"/>
          </a:xfrm>
        </p:grpSpPr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>
              <a:off x="37676" y="74849"/>
              <a:ext cx="650480" cy="6206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10" name="그림 9" descr="1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21" y="96550"/>
              <a:ext cx="594591" cy="57503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246678" y="308901"/>
            <a:ext cx="50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5. </a:t>
            </a:r>
            <a:r>
              <a:rPr lang="ko-KR" alt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글자크기 및 줄 간격 지정</a:t>
            </a:r>
            <a:endParaRPr lang="ko-KR" alt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새 이미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66" t="67239" r="61453" b="20701"/>
          <a:stretch>
            <a:fillRect/>
          </a:stretch>
        </p:blipFill>
        <p:spPr>
          <a:xfrm>
            <a:off x="8312154" y="208513"/>
            <a:ext cx="803565" cy="757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775627" y="514369"/>
            <a:ext cx="7486057" cy="591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grpSp>
        <p:nvGrpSpPr>
          <p:cNvPr id="2" name="그룹 38"/>
          <p:cNvGrpSpPr/>
          <p:nvPr/>
        </p:nvGrpSpPr>
        <p:grpSpPr>
          <a:xfrm>
            <a:off x="0" y="427103"/>
            <a:ext cx="650480" cy="620653"/>
            <a:chOff x="37676" y="74849"/>
            <a:chExt cx="650480" cy="620653"/>
          </a:xfrm>
        </p:grpSpPr>
        <p:sp>
          <p:nvSpPr>
            <p:cNvPr id="7" name="AutoShape 15"/>
            <p:cNvSpPr>
              <a:spLocks noChangeArrowheads="1"/>
            </p:cNvSpPr>
            <p:nvPr/>
          </p:nvSpPr>
          <p:spPr bwMode="gray">
            <a:xfrm>
              <a:off x="37676" y="74849"/>
              <a:ext cx="650480" cy="6206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8" name="그림 7" descr="1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21" y="96550"/>
              <a:ext cx="594591" cy="57503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246678" y="577010"/>
            <a:ext cx="50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6. </a:t>
            </a:r>
            <a:r>
              <a:rPr lang="ko-KR" alt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쉬운 용어 사용 의무화</a:t>
            </a:r>
            <a:endParaRPr lang="ko-KR" alt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20"/>
          <p:cNvGrpSpPr/>
          <p:nvPr/>
        </p:nvGrpSpPr>
        <p:grpSpPr>
          <a:xfrm>
            <a:off x="898787" y="1042813"/>
            <a:ext cx="7314551" cy="5443047"/>
            <a:chOff x="8861" y="3117056"/>
            <a:chExt cx="6096000" cy="9725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모서리가 둥근 직사각형 21"/>
            <p:cNvSpPr/>
            <p:nvPr/>
          </p:nvSpPr>
          <p:spPr>
            <a:xfrm>
              <a:off x="8861" y="3145082"/>
              <a:ext cx="6096000" cy="94456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3" name="모서리가 둥근 직사각형 7"/>
            <p:cNvSpPr/>
            <p:nvPr/>
          </p:nvSpPr>
          <p:spPr>
            <a:xfrm>
              <a:off x="1313656" y="3117056"/>
              <a:ext cx="4782343" cy="9445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l" defTabSz="5778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952295" y="1297172"/>
            <a:ext cx="7266672" cy="5338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600" dirty="0" smtClean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○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대상 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개인용 의료기기</a:t>
            </a:r>
            <a:endParaRPr lang="en-US" altLang="ko-KR" sz="20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「의료기기 품목 및 품목별 등급에 관한 규정」의 의료기기</a:t>
            </a:r>
            <a:endParaRPr lang="en-US" altLang="ko-KR" sz="20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품목명에 “개인용”이라는 용어가 포함된 의료기기</a:t>
            </a:r>
            <a:endParaRPr lang="en-US" altLang="ko-KR" sz="20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○ 내용</a:t>
            </a:r>
            <a:endParaRPr lang="en-US" altLang="ko-KR" sz="2000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  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-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쉬운 용어를 순차적으로 적용하여 함께 기재</a:t>
            </a:r>
            <a:endParaRPr lang="en-US" altLang="ko-KR" sz="20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  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-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반복되는 용어는 주석으로 쉬운 용어 표시 가능</a:t>
            </a:r>
            <a:r>
              <a:rPr lang="en-US" altLang="ko-KR" sz="200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endParaRPr lang="ko-KR" altLang="en-US" sz="2000" dirty="0" smtClean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○ 쉬운 용어</a:t>
            </a:r>
            <a:endParaRPr lang="en-US" altLang="ko-KR" sz="20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의료기기 쉬운 용어 목록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(523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의약품 쉬운 용어 목록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(802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의학용어 사전의 현대용어 등</a:t>
            </a:r>
            <a:endParaRPr lang="en-US" altLang="ko-KR" sz="20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/>
        </p:nvSpPr>
        <p:spPr>
          <a:xfrm>
            <a:off x="397621" y="2583711"/>
            <a:ext cx="8469932" cy="4146698"/>
          </a:xfrm>
          <a:prstGeom prst="roundRect">
            <a:avLst>
              <a:gd name="adj" fmla="val 10000"/>
            </a:avLst>
          </a:prstGeom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◈ 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b="1" spc="-100" dirty="0" smtClean="0">
                <a:latin typeface="맑은 고딕" pitchFamily="50" charset="-127"/>
                <a:ea typeface="맑은 고딕" pitchFamily="50" charset="-127"/>
              </a:rPr>
              <a:t>“○○</a:t>
            </a:r>
            <a:r>
              <a:rPr lang="ko-KR" altLang="en-US" sz="1500" b="1" spc="-1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500" b="1" spc="-100" dirty="0" smtClean="0">
                <a:latin typeface="맑은 고딕" pitchFamily="50" charset="-127"/>
                <a:ea typeface="맑은 고딕" pitchFamily="50" charset="-127"/>
              </a:rPr>
              <a:t>○○</a:t>
            </a:r>
            <a:r>
              <a:rPr lang="ko-KR" altLang="en-US" sz="1500" b="1" spc="-100" dirty="0" smtClean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500" b="1" spc="-100" dirty="0" smtClean="0">
                <a:latin typeface="맑은 고딕" pitchFamily="50" charset="-127"/>
                <a:ea typeface="맑은 고딕" pitchFamily="50" charset="-127"/>
              </a:rPr>
              <a:t>”,  “○○.</a:t>
            </a:r>
            <a:r>
              <a:rPr lang="ko-KR" altLang="en-US" sz="1500" b="1" spc="-1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b="1" spc="-100" dirty="0" smtClean="0">
                <a:latin typeface="맑은 고딕" pitchFamily="50" charset="-127"/>
                <a:ea typeface="맑은 고딕" pitchFamily="50" charset="-127"/>
              </a:rPr>
              <a:t>○○.”,  “○○ /○ ○ “ , “○○-○ ○ “,  “○○○○ </a:t>
            </a:r>
            <a:r>
              <a:rPr lang="ko-KR" altLang="en-US" sz="1500" b="1" spc="-1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500" b="1" spc="-100" dirty="0" smtClean="0">
                <a:latin typeface="맑은 고딕" pitchFamily="50" charset="-127"/>
                <a:ea typeface="맑은 고딕" pitchFamily="50" charset="-127"/>
              </a:rPr>
              <a:t>○○</a:t>
            </a:r>
            <a:r>
              <a:rPr lang="ko-KR" altLang="en-US" sz="1500" b="1" spc="-100" dirty="0" smtClean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500" b="1" spc="-100" dirty="0" smtClean="0">
                <a:latin typeface="맑은 고딕" pitchFamily="50" charset="-127"/>
                <a:ea typeface="맑은 고딕" pitchFamily="50" charset="-127"/>
              </a:rPr>
              <a:t>”, “○○○○.</a:t>
            </a:r>
            <a:r>
              <a:rPr lang="ko-KR" altLang="en-US" sz="1500" b="1" spc="-1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b="1" spc="-100" dirty="0" smtClean="0">
                <a:latin typeface="맑은 고딕" pitchFamily="50" charset="-127"/>
                <a:ea typeface="맑은 고딕" pitchFamily="50" charset="-127"/>
              </a:rPr>
              <a:t>○○.”, “○○○○/○○”,</a:t>
            </a:r>
            <a:r>
              <a:rPr lang="ko-KR" altLang="en-US" sz="1500" b="1" spc="-1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b="1" spc="-100" dirty="0" smtClean="0">
                <a:latin typeface="맑은 고딕" pitchFamily="50" charset="-127"/>
                <a:ea typeface="맑은 고딕" pitchFamily="50" charset="-127"/>
              </a:rPr>
              <a:t>“○○○○-○○”</a:t>
            </a:r>
            <a:r>
              <a:rPr lang="ko-KR" altLang="en-US" sz="1500" b="1" spc="-1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500" b="1" spc="-1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b="1" spc="-100" dirty="0" smtClean="0">
                <a:latin typeface="맑은 고딕" pitchFamily="50" charset="-127"/>
                <a:ea typeface="맑은 고딕" pitchFamily="50" charset="-127"/>
              </a:rPr>
              <a:t>일자를 추가 기재하는 경우 </a:t>
            </a:r>
            <a:r>
              <a:rPr lang="en-US" altLang="ko-KR" sz="1500" b="1" spc="-150" dirty="0" smtClean="0">
                <a:latin typeface="맑은 고딕" pitchFamily="50" charset="-127"/>
                <a:ea typeface="맑은 고딕" pitchFamily="50" charset="-127"/>
              </a:rPr>
              <a:t>“○○</a:t>
            </a:r>
            <a:r>
              <a:rPr lang="ko-KR" altLang="en-US" sz="1500" b="1" spc="-15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500" b="1" spc="-150" dirty="0" smtClean="0">
                <a:latin typeface="맑은 고딕" pitchFamily="50" charset="-127"/>
                <a:ea typeface="맑은 고딕" pitchFamily="50" charset="-127"/>
              </a:rPr>
              <a:t>○○</a:t>
            </a:r>
            <a:r>
              <a:rPr lang="ko-KR" altLang="en-US" sz="1500" b="1" spc="-150" dirty="0" smtClean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500" b="1" spc="-150" dirty="0" smtClean="0">
                <a:latin typeface="맑은 고딕" pitchFamily="50" charset="-127"/>
                <a:ea typeface="맑은 고딕" pitchFamily="50" charset="-127"/>
              </a:rPr>
              <a:t> ○○</a:t>
            </a:r>
            <a:r>
              <a:rPr lang="ko-KR" altLang="en-US" sz="1500" b="1" spc="-150" dirty="0" smtClean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1500" b="1" spc="-150" dirty="0" smtClean="0">
                <a:latin typeface="맑은 고딕" pitchFamily="50" charset="-127"/>
                <a:ea typeface="맑은 고딕" pitchFamily="50" charset="-127"/>
              </a:rPr>
              <a:t>”, ”, “○○.</a:t>
            </a:r>
            <a:r>
              <a:rPr lang="ko-KR" altLang="en-US" sz="1500" b="1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b="1" spc="-150" dirty="0" smtClean="0">
                <a:latin typeface="맑은 고딕" pitchFamily="50" charset="-127"/>
                <a:ea typeface="맑은 고딕" pitchFamily="50" charset="-127"/>
              </a:rPr>
              <a:t>○○. ○○.”, “○○/○ ○/○ ○ “, “○○-○ ○-○ ○ “, “○○○○</a:t>
            </a:r>
            <a:r>
              <a:rPr lang="ko-KR" altLang="en-US" sz="1500" b="1" spc="-15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500" b="1" spc="-150" dirty="0" smtClean="0">
                <a:latin typeface="맑은 고딕" pitchFamily="50" charset="-127"/>
                <a:ea typeface="맑은 고딕" pitchFamily="50" charset="-127"/>
              </a:rPr>
              <a:t>○○</a:t>
            </a:r>
            <a:r>
              <a:rPr lang="ko-KR" altLang="en-US" sz="1500" b="1" spc="-150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500" b="1" spc="-150" dirty="0" smtClean="0">
                <a:latin typeface="맑은 고딕" pitchFamily="50" charset="-127"/>
                <a:ea typeface="맑은 고딕" pitchFamily="50" charset="-127"/>
              </a:rPr>
              <a:t>○○</a:t>
            </a:r>
            <a:r>
              <a:rPr lang="ko-KR" altLang="en-US" sz="1500" b="1" spc="-150" dirty="0" smtClean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1500" b="1" spc="-150" dirty="0" smtClean="0">
                <a:latin typeface="맑은 고딕" pitchFamily="50" charset="-127"/>
                <a:ea typeface="맑은 고딕" pitchFamily="50" charset="-127"/>
              </a:rPr>
              <a:t>”, “○○○○.</a:t>
            </a:r>
            <a:r>
              <a:rPr lang="ko-KR" altLang="en-US" sz="1500" b="1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b="1" spc="-150" dirty="0" smtClean="0">
                <a:latin typeface="맑은 고딕" pitchFamily="50" charset="-127"/>
                <a:ea typeface="맑은 고딕" pitchFamily="50" charset="-127"/>
              </a:rPr>
              <a:t>○○. ○○.”, “○○○○/○○/○○”, “○○○○-○○-○○”</a:t>
            </a:r>
            <a:r>
              <a:rPr lang="ko-KR" altLang="en-US" sz="1500" b="1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500" b="1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◈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 표시순서를 다르게 할 경우 연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월 또는 연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일의 표시순서를 용기나 외장에 예시</a:t>
            </a:r>
            <a:endParaRPr lang="en-US" altLang="ko-KR" sz="15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◈ 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제조일과 함께 기재하는 사용기한의 경우</a:t>
            </a:r>
            <a:endParaRPr lang="en-US" altLang="ko-KR" sz="15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 사용기한이 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이내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이면 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제조일로부터 ○○일까지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사용기한이 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월 이상 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미만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이면 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제조일로부터 ○○개월까지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사용기한이 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년 이상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이면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제조일로부터 ○○년까지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로 기재</a:t>
            </a:r>
            <a:endParaRPr lang="en-US" altLang="ko-KR" sz="15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◈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여러 제품을 함께 포장할 경우 가장 짧은 사용기한 표시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그림 11" descr="새 이미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66" t="67239" r="61453" b="20701"/>
          <a:stretch>
            <a:fillRect/>
          </a:stretch>
        </p:blipFill>
        <p:spPr>
          <a:xfrm>
            <a:off x="8312154" y="154723"/>
            <a:ext cx="803565" cy="7573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utoShape 15"/>
          <p:cNvSpPr>
            <a:spLocks noChangeArrowheads="1"/>
          </p:cNvSpPr>
          <p:nvPr/>
        </p:nvSpPr>
        <p:spPr bwMode="gray">
          <a:xfrm>
            <a:off x="775627" y="237295"/>
            <a:ext cx="7486057" cy="591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grpSp>
        <p:nvGrpSpPr>
          <p:cNvPr id="2" name="그룹 38"/>
          <p:cNvGrpSpPr/>
          <p:nvPr/>
        </p:nvGrpSpPr>
        <p:grpSpPr>
          <a:xfrm>
            <a:off x="93092" y="192559"/>
            <a:ext cx="650480" cy="620653"/>
            <a:chOff x="37676" y="74849"/>
            <a:chExt cx="650480" cy="620653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37676" y="74849"/>
              <a:ext cx="650480" cy="6206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16" name="그림 15" descr="1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21" y="96550"/>
              <a:ext cx="594591" cy="57503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246677" y="299936"/>
            <a:ext cx="5543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7-1. </a:t>
            </a:r>
            <a:r>
              <a:rPr lang="ko-KR" alt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용기나 외장의 기재방법 설정</a:t>
            </a:r>
            <a:endParaRPr lang="ko-KR" alt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3" name="그룹 12"/>
          <p:cNvGrpSpPr/>
          <p:nvPr/>
        </p:nvGrpSpPr>
        <p:grpSpPr>
          <a:xfrm>
            <a:off x="425220" y="1105990"/>
            <a:ext cx="3732110" cy="448236"/>
            <a:chOff x="453600" y="-93228"/>
            <a:chExt cx="9906338" cy="13165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모서리가 둥근 직사각형 18"/>
            <p:cNvSpPr/>
            <p:nvPr/>
          </p:nvSpPr>
          <p:spPr>
            <a:xfrm>
              <a:off x="453600" y="-93228"/>
              <a:ext cx="9906338" cy="131659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0" name="모서리가 둥근 직사각형 4"/>
            <p:cNvSpPr/>
            <p:nvPr/>
          </p:nvSpPr>
          <p:spPr>
            <a:xfrm>
              <a:off x="1313656" y="0"/>
              <a:ext cx="4782343" cy="9445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marR="0" lvl="0" indent="0" algn="l" defTabSz="5778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519826" y="1091133"/>
            <a:ext cx="4105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제조</a:t>
            </a:r>
            <a:r>
              <a:rPr kumimoji="0" lang="en-US" altLang="ko-KR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수입</a:t>
            </a:r>
            <a:r>
              <a:rPr kumimoji="0" lang="en-US" altLang="ko-KR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r>
              <a:rPr kumimoji="0" lang="ko-KR" altLang="en-US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업자의 상호와 주소</a:t>
            </a:r>
            <a:endParaRPr kumimoji="0" lang="ko-KR" altLang="en-US" sz="2000" kern="0" dirty="0">
              <a:solidFill>
                <a:sysClr val="window" lastClr="FFFFFF">
                  <a:lumMod val="95000"/>
                </a:sysClr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25302" y="1541721"/>
            <a:ext cx="82301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제조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수입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업 허가를 기준으로 작성하되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전화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팩스번호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홈페이지 주소 등 추가 가능</a:t>
            </a:r>
            <a:endParaRPr lang="ko-KR" altLang="en-US" spc="-1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7" name="그룹 12"/>
          <p:cNvGrpSpPr/>
          <p:nvPr/>
        </p:nvGrpSpPr>
        <p:grpSpPr>
          <a:xfrm>
            <a:off x="428766" y="2023934"/>
            <a:ext cx="3732110" cy="448236"/>
            <a:chOff x="453600" y="-93228"/>
            <a:chExt cx="9906338" cy="13165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모서리가 둥근 직사각형 37"/>
            <p:cNvSpPr/>
            <p:nvPr/>
          </p:nvSpPr>
          <p:spPr>
            <a:xfrm>
              <a:off x="453600" y="-93228"/>
              <a:ext cx="9906338" cy="131659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휴먼엑스포" pitchFamily="18" charset="-127"/>
                  <a:ea typeface="휴먼엑스포" pitchFamily="18" charset="-127"/>
                </a:rPr>
                <a:t>제조연월 또는 사용기한</a:t>
              </a:r>
              <a:endParaRPr lang="ko-KR" altLang="en-US" sz="2000" dirty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39" name="모서리가 둥근 직사각형 4"/>
            <p:cNvSpPr/>
            <p:nvPr/>
          </p:nvSpPr>
          <p:spPr>
            <a:xfrm>
              <a:off x="1313656" y="0"/>
              <a:ext cx="4782343" cy="9445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marR="0" lvl="0" indent="0" algn="l" defTabSz="5778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새 이미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66" t="67239" r="61453" b="20701"/>
          <a:stretch>
            <a:fillRect/>
          </a:stretch>
        </p:blipFill>
        <p:spPr>
          <a:xfrm>
            <a:off x="8312154" y="154723"/>
            <a:ext cx="803565" cy="7573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utoShape 15"/>
          <p:cNvSpPr>
            <a:spLocks noChangeArrowheads="1"/>
          </p:cNvSpPr>
          <p:nvPr/>
        </p:nvSpPr>
        <p:spPr bwMode="gray">
          <a:xfrm>
            <a:off x="977645" y="237295"/>
            <a:ext cx="7486057" cy="591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grpSp>
        <p:nvGrpSpPr>
          <p:cNvPr id="14" name="그룹 38"/>
          <p:cNvGrpSpPr/>
          <p:nvPr/>
        </p:nvGrpSpPr>
        <p:grpSpPr>
          <a:xfrm>
            <a:off x="93092" y="192559"/>
            <a:ext cx="650480" cy="620653"/>
            <a:chOff x="37676" y="74849"/>
            <a:chExt cx="650480" cy="620653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37676" y="74849"/>
              <a:ext cx="650480" cy="6206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16" name="그림 15" descr="1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21" y="96550"/>
              <a:ext cx="594591" cy="57503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246678" y="299936"/>
            <a:ext cx="539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7-2. </a:t>
            </a:r>
            <a:r>
              <a:rPr lang="ko-KR" alt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용기나 외장의 기재방법 설정</a:t>
            </a:r>
            <a:endParaRPr lang="ko-KR" alt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21182" y="1810863"/>
            <a:ext cx="8033785" cy="560197"/>
          </a:xfrm>
          <a:prstGeom prst="roundRect">
            <a:avLst>
              <a:gd name="adj" fmla="val 10000"/>
            </a:avLst>
          </a:prstGeom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9" name="그룹 12"/>
          <p:cNvGrpSpPr/>
          <p:nvPr/>
        </p:nvGrpSpPr>
        <p:grpSpPr>
          <a:xfrm>
            <a:off x="414586" y="1187302"/>
            <a:ext cx="3209747" cy="448236"/>
            <a:chOff x="453600" y="-93228"/>
            <a:chExt cx="5642399" cy="13165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모서리가 둥근 직사각형 19"/>
            <p:cNvSpPr/>
            <p:nvPr/>
          </p:nvSpPr>
          <p:spPr>
            <a:xfrm>
              <a:off x="453600" y="-93228"/>
              <a:ext cx="5028006" cy="131659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kern="0" dirty="0" smtClean="0">
                  <a:solidFill>
                    <a:sysClr val="window" lastClr="FFFFFF">
                      <a:lumMod val="95000"/>
                    </a:sysClr>
                  </a:solidFill>
                  <a:latin typeface="휴먼엑스포" pitchFamily="18" charset="-127"/>
                  <a:ea typeface="휴먼엑스포" pitchFamily="18" charset="-127"/>
                </a:rPr>
                <a:t>  중량 또는 포장단위</a:t>
              </a:r>
              <a:endParaRPr kumimoji="0" lang="ko-KR" altLang="en-US" sz="2000" kern="0" dirty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21" name="모서리가 둥근 직사각형 4"/>
            <p:cNvSpPr/>
            <p:nvPr/>
          </p:nvSpPr>
          <p:spPr>
            <a:xfrm>
              <a:off x="1313656" y="0"/>
              <a:ext cx="4782343" cy="9445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marR="0" lvl="0" indent="0" algn="l" defTabSz="5778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57150" marR="0" lvl="1" indent="-57150" algn="l" defTabSz="44450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636485" y="1909499"/>
            <a:ext cx="7386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허가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신고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사항을 토대로 판매되는 구체적인 단위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450029" y="2636874"/>
            <a:ext cx="2668855" cy="448236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C0504D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kumimoji="0" lang="en-US" altLang="ko-KR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“</a:t>
            </a:r>
            <a:r>
              <a:rPr kumimoji="0" lang="ko-KR" altLang="en-US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의료기기</a:t>
            </a:r>
            <a:r>
              <a:rPr kumimoji="0" lang="en-US" altLang="ko-KR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” </a:t>
            </a:r>
            <a:r>
              <a:rPr kumimoji="0" lang="ko-KR" altLang="en-US" sz="2000" kern="0" dirty="0" smtClean="0">
                <a:solidFill>
                  <a:sysClr val="window" lastClr="FFFFFF">
                    <a:lumMod val="95000"/>
                  </a:sysClr>
                </a:solidFill>
                <a:latin typeface="휴먼엑스포" pitchFamily="18" charset="-127"/>
                <a:ea typeface="휴먼엑스포" pitchFamily="18" charset="-127"/>
              </a:rPr>
              <a:t>표시</a:t>
            </a:r>
            <a:endParaRPr kumimoji="0" lang="ko-KR" altLang="en-US" sz="2000" kern="0" dirty="0">
              <a:solidFill>
                <a:sysClr val="window" lastClr="FFFFFF">
                  <a:lumMod val="95000"/>
                </a:sysClr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474344" y="3256891"/>
            <a:ext cx="8033785" cy="560197"/>
          </a:xfrm>
          <a:prstGeom prst="roundRect">
            <a:avLst>
              <a:gd name="adj" fmla="val 10000"/>
            </a:avLst>
          </a:prstGeom>
          <a:solidFill>
            <a:srgbClr val="C0504D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  <p:txBody>
          <a:bodyPr/>
          <a:lstStyle/>
          <a:p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29396" y="3337806"/>
            <a:ext cx="7386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굵은 글씨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또는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글상자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등을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사용하여 기재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93663" y="4179449"/>
            <a:ext cx="8176179" cy="2093760"/>
          </a:xfrm>
          <a:prstGeom prst="roundRect">
            <a:avLst>
              <a:gd name="adj" fmla="val 10000"/>
            </a:avLst>
          </a:prstGeom>
          <a:solidFill>
            <a:srgbClr val="9BBB59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◈ 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용기 등의 기재사항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을 용기나 외장에 기재할 수 없는 경우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 외부의 </a:t>
            </a:r>
            <a:endParaRPr lang="en-US" altLang="ko-KR" sz="2000" spc="-1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용기나 포장에 기재</a:t>
            </a:r>
            <a:endParaRPr lang="en-US" altLang="ko-KR" sz="2000" spc="-1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이 경우에도 </a:t>
            </a:r>
            <a:r>
              <a:rPr lang="ko-KR" altLang="en-US" sz="2000" b="1" spc="-100" dirty="0" smtClean="0">
                <a:latin typeface="맑은 고딕" pitchFamily="50" charset="-127"/>
                <a:ea typeface="맑은 고딕" pitchFamily="50" charset="-127"/>
              </a:rPr>
              <a:t>제품명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과</a:t>
            </a:r>
            <a:r>
              <a:rPr lang="ko-KR" altLang="en-US" sz="2000" b="1" spc="-100" dirty="0" smtClean="0">
                <a:latin typeface="맑은 고딕" pitchFamily="50" charset="-127"/>
                <a:ea typeface="맑은 고딕" pitchFamily="50" charset="-127"/>
              </a:rPr>
              <a:t> 제조</a:t>
            </a:r>
            <a:r>
              <a:rPr lang="en-US" altLang="ko-KR" sz="2000" b="1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spc="-100" dirty="0" smtClean="0">
                <a:latin typeface="맑은 고딕" pitchFamily="50" charset="-127"/>
                <a:ea typeface="맑은 고딕" pitchFamily="50" charset="-127"/>
              </a:rPr>
              <a:t>수입</a:t>
            </a:r>
            <a:r>
              <a:rPr lang="en-US" altLang="ko-KR" sz="2000" b="1" spc="-1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spc="-100" dirty="0" smtClean="0">
                <a:latin typeface="맑은 고딕" pitchFamily="50" charset="-127"/>
                <a:ea typeface="맑은 고딕" pitchFamily="50" charset="-127"/>
              </a:rPr>
              <a:t>업자의 상호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는</a:t>
            </a:r>
            <a:r>
              <a:rPr lang="ko-KR" altLang="en-US" sz="2000" b="1" spc="-100" dirty="0" smtClean="0">
                <a:latin typeface="맑은 고딕" pitchFamily="50" charset="-127"/>
                <a:ea typeface="맑은 고딕" pitchFamily="50" charset="-127"/>
              </a:rPr>
              <a:t> 용기나 </a:t>
            </a:r>
            <a:r>
              <a:rPr lang="en-US" altLang="ko-KR" sz="2000" b="1" spc="-1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spc="-100" dirty="0" smtClean="0">
                <a:latin typeface="맑은 고딕" pitchFamily="50" charset="-127"/>
                <a:ea typeface="맑은 고딕" pitchFamily="50" charset="-127"/>
              </a:rPr>
              <a:t>외장에 기재</a:t>
            </a:r>
            <a:endParaRPr lang="en-US" altLang="ko-KR" sz="2000" b="1" spc="-1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10482</TotalTime>
  <Words>1155</Words>
  <Application>Microsoft Office PowerPoint</Application>
  <PresentationFormat>화면 슬라이드 쇼(4:3)</PresentationFormat>
  <Paragraphs>151</Paragraphs>
  <Slides>15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designpark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jisun</dc:creator>
  <cp:lastModifiedBy>user</cp:lastModifiedBy>
  <cp:revision>779</cp:revision>
  <dcterms:created xsi:type="dcterms:W3CDTF">2011-01-10T04:57:27Z</dcterms:created>
  <dcterms:modified xsi:type="dcterms:W3CDTF">2012-12-17T08:33:49Z</dcterms:modified>
</cp:coreProperties>
</file>